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8371"/>
    <a:srgbClr val="E4E2E0"/>
    <a:srgbClr val="D3CFCB"/>
    <a:srgbClr val="BAB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51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19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8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59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215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3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1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141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2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49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83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8F82D-F91C-4A3E-B68B-B920A9DE67D5}" type="datetimeFigureOut">
              <a:rPr lang="ru-RU" smtClean="0"/>
              <a:t>10.05.2021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53884-5EB6-4505-816C-DE6C251DE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89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72448" y="2360428"/>
            <a:ext cx="10515600" cy="9826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solidFill>
                  <a:srgbClr val="348371"/>
                </a:solidFill>
                <a:latin typeface="+mn-lt"/>
              </a:rPr>
              <a:t>Сервисы и Технологии</a:t>
            </a:r>
            <a:endParaRPr lang="ru-RU" sz="54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745" y="839972"/>
            <a:ext cx="3864147" cy="802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43" y="3579526"/>
            <a:ext cx="4020080" cy="292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84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29608"/>
          <a:stretch/>
        </p:blipFill>
        <p:spPr>
          <a:xfrm>
            <a:off x="-1" y="606072"/>
            <a:ext cx="12192001" cy="29133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350" y="5786151"/>
            <a:ext cx="2045006" cy="79528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СКВАЖИННЫЕ МАНОМЕТРЫ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80150" y="3549843"/>
            <a:ext cx="831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zPas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865" y="4401182"/>
            <a:ext cx="10873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Автономный глубинный манометр-термометр </a:t>
            </a:r>
            <a:r>
              <a:rPr lang="ru-RU" b="1" dirty="0" err="1"/>
              <a:t>zPas</a:t>
            </a:r>
            <a:r>
              <a:rPr lang="ru-RU" dirty="0"/>
              <a:t> основан на кварцевом резонаторе и высокоточной электронике, обеспечивающих стабильные длительные (3 </a:t>
            </a:r>
            <a:r>
              <a:rPr lang="ru-RU" dirty="0" err="1"/>
              <a:t>мес</a:t>
            </a:r>
            <a:r>
              <a:rPr lang="ru-RU" dirty="0"/>
              <a:t>) и высокочувствительные измерения давления (20 Па) и температуры (0.001 C), которые особо востребованы для межскважинного </a:t>
            </a:r>
            <a:r>
              <a:rPr lang="ru-RU" dirty="0" err="1"/>
              <a:t>гидропрослушивания</a:t>
            </a:r>
            <a:r>
              <a:rPr lang="ru-RU" dirty="0"/>
              <a:t>, а также при гидродинамических </a:t>
            </a:r>
            <a:r>
              <a:rPr lang="ru-RU" dirty="0" smtClean="0"/>
              <a:t>исследованиях в </a:t>
            </a:r>
            <a:r>
              <a:rPr lang="ru-RU" dirty="0"/>
              <a:t>скважинах с низкими депрессиями.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3634">
            <a:off x="2146585" y="1554348"/>
            <a:ext cx="9581583" cy="8623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4405"/>
            <a:ext cx="3309844" cy="248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61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258"/>
            <a:ext cx="12192000" cy="3125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350" y="5707020"/>
            <a:ext cx="2045006" cy="79528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СКВАЖИННЫЕ РАСХОДОМЕРЫ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26964" y="3549843"/>
            <a:ext cx="9380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zFlux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865" y="4401182"/>
            <a:ext cx="10873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Автономный глубинный расходомер </a:t>
            </a:r>
            <a:r>
              <a:rPr lang="ru-RU" b="1" dirty="0" err="1" smtClean="0"/>
              <a:t>zFlux</a:t>
            </a:r>
            <a:r>
              <a:rPr lang="ru-RU" dirty="0" smtClean="0"/>
              <a:t> основан </a:t>
            </a:r>
            <a:r>
              <a:rPr lang="ru-RU" dirty="0"/>
              <a:t>на термоанемометре со специализированной методикой динамической калибровки и подавления шума, который обеспечивает долговременные (до 3 месяцев) записи дебита на забое </a:t>
            </a:r>
            <a:r>
              <a:rPr lang="ru-RU" dirty="0" smtClean="0"/>
              <a:t>скважины, которые </a:t>
            </a:r>
            <a:r>
              <a:rPr lang="ru-RU" dirty="0"/>
              <a:t>особо востребованные для </a:t>
            </a:r>
            <a:r>
              <a:rPr lang="ru-RU" dirty="0" err="1"/>
              <a:t>самопрослушивания</a:t>
            </a:r>
            <a:r>
              <a:rPr lang="ru-RU" dirty="0"/>
              <a:t> и межскважинного </a:t>
            </a:r>
            <a:r>
              <a:rPr lang="ru-RU" dirty="0" err="1"/>
              <a:t>гидропрослушивания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967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539" y="6006247"/>
            <a:ext cx="2125473" cy="810223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ПРОГРАММНОЕ ОБЕСПЕЧЕНИЕ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378981" y="3549843"/>
            <a:ext cx="1434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PolyGon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865" y="4401182"/>
            <a:ext cx="1123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PolyGon</a:t>
            </a:r>
            <a:r>
              <a:rPr lang="ru-RU" dirty="0"/>
              <a:t> это программное обеспечение для </a:t>
            </a:r>
            <a:r>
              <a:rPr lang="ru-RU" dirty="0" err="1"/>
              <a:t>мультискважинного</a:t>
            </a:r>
            <a:r>
              <a:rPr lang="ru-RU" dirty="0"/>
              <a:t> моделирования давления и дебита скважин, использующийся для: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7" y="895710"/>
            <a:ext cx="2743199" cy="24959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953" y="911913"/>
            <a:ext cx="2546014" cy="23816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39" y="2016942"/>
            <a:ext cx="2599193" cy="13746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825" y="1031153"/>
            <a:ext cx="1969012" cy="137465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48" y="683041"/>
            <a:ext cx="1381782" cy="18414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839" y="2084150"/>
            <a:ext cx="2655485" cy="14509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0865" y="506521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Анализа Давления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Анализа Кривых Стабилизации Дебита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Численного моделирования динамики давления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15837" y="5042853"/>
            <a:ext cx="50284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/>
              <a:t>Деконволюции</a:t>
            </a:r>
            <a:r>
              <a:rPr lang="ru-RU" dirty="0"/>
              <a:t> давления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Дизайна и интерпретации Межскважинного </a:t>
            </a:r>
            <a:r>
              <a:rPr lang="ru-RU" dirty="0" err="1"/>
              <a:t>Гидропрослушивания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451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818655" y="4022032"/>
            <a:ext cx="8763000" cy="514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400" b="1" spc="300">
                <a:solidFill>
                  <a:srgbClr val="71BB7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altLang="en-US" dirty="0" smtClean="0">
                <a:solidFill>
                  <a:srgbClr val="348371"/>
                </a:solidFill>
                <a:effectLst/>
              </a:rPr>
              <a:t>Спасибо</a:t>
            </a:r>
            <a:endParaRPr lang="en-US" altLang="en-US" dirty="0">
              <a:solidFill>
                <a:srgbClr val="348371"/>
              </a:solidFill>
              <a:effectLst/>
            </a:endParaRPr>
          </a:p>
        </p:txBody>
      </p:sp>
      <p:pic>
        <p:nvPicPr>
          <p:cNvPr id="5" name="Рисунок 13">
            <a:extLst>
              <a:ext uri="{FF2B5EF4-FFF2-40B4-BE49-F238E27FC236}">
                <a16:creationId xmlns="" xmlns:a16="http://schemas.microsoft.com/office/drawing/2014/main" id="{8BFCD89B-B09C-4F4C-927E-13B0733F45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51" y="1477926"/>
            <a:ext cx="3289455" cy="6539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44708" y="5742986"/>
            <a:ext cx="16332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www.</a:t>
            </a:r>
            <a:r>
              <a:rPr lang="ru-RU" sz="2000" dirty="0" err="1" smtClean="0"/>
              <a:t>sofoil</a:t>
            </a:r>
            <a:r>
              <a:rPr lang="ru-RU" sz="2000" dirty="0" smtClean="0"/>
              <a:t>.</a:t>
            </a:r>
            <a:r>
              <a:rPr lang="en-US" sz="2000" dirty="0" err="1" smtClean="0"/>
              <a:t>ru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1875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АНАЛИЗ РАЗРАБОТКИ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514750" y="3560476"/>
            <a:ext cx="1162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PRIME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865" y="4401182"/>
            <a:ext cx="109302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PRIME</a:t>
            </a:r>
            <a:r>
              <a:rPr lang="ru-RU" dirty="0"/>
              <a:t> это рабочий процесс, построенный вокруг набора </a:t>
            </a:r>
            <a:r>
              <a:rPr lang="ru-RU" dirty="0" err="1"/>
              <a:t>верхнеуровневых</a:t>
            </a:r>
            <a:r>
              <a:rPr lang="ru-RU" dirty="0"/>
              <a:t> метрик эффективности разработки, генерируемых ПО </a:t>
            </a:r>
            <a:r>
              <a:rPr lang="ru-RU" b="1" dirty="0" err="1"/>
              <a:t>PolyPrime</a:t>
            </a:r>
            <a:r>
              <a:rPr lang="ru-RU" dirty="0"/>
              <a:t> на основе данных истории разработки (таких как дебиты, давления, данные ГДИ и ПГИ).</a:t>
            </a:r>
          </a:p>
          <a:p>
            <a:r>
              <a:rPr lang="ru-RU" b="1" dirty="0"/>
              <a:t>PRIME</a:t>
            </a:r>
            <a:r>
              <a:rPr lang="ru-RU" dirty="0"/>
              <a:t> фокусируется на скважинах и зонах месторождения, которые отстают от проектных показателей добычи и/или давления в силу нарушений целостности конструкций </a:t>
            </a:r>
            <a:r>
              <a:rPr lang="ru-RU" dirty="0" smtClean="0"/>
              <a:t>скважин, слабой </a:t>
            </a:r>
            <a:r>
              <a:rPr lang="ru-RU" dirty="0"/>
              <a:t>связности с пластом или неточного представления о свойствах пласта в этой области. Это первичный </a:t>
            </a:r>
            <a:r>
              <a:rPr lang="ru-RU" dirty="0" smtClean="0"/>
              <a:t>инструмент выбора </a:t>
            </a:r>
            <a:r>
              <a:rPr lang="ru-RU" dirty="0"/>
              <a:t>скважин-кандидатов </a:t>
            </a:r>
            <a:r>
              <a:rPr lang="ru-RU" dirty="0" smtClean="0"/>
              <a:t>на дополнительные </a:t>
            </a:r>
            <a:r>
              <a:rPr lang="ru-RU" dirty="0"/>
              <a:t>исследования.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7" y="1339702"/>
            <a:ext cx="11579982" cy="159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33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АНАЛИЗ ДАВЛЕНИЯ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58379" y="3549843"/>
            <a:ext cx="87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MRT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865" y="4401182"/>
            <a:ext cx="10930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Multiwell</a:t>
            </a:r>
            <a:r>
              <a:rPr lang="ru-RU" b="1" dirty="0"/>
              <a:t> </a:t>
            </a:r>
            <a:r>
              <a:rPr lang="ru-RU" b="1" dirty="0" err="1"/>
              <a:t>Retrospective</a:t>
            </a:r>
            <a:r>
              <a:rPr lang="ru-RU" b="1" dirty="0"/>
              <a:t> </a:t>
            </a:r>
            <a:r>
              <a:rPr lang="ru-RU" b="1" dirty="0" err="1"/>
              <a:t>Testing</a:t>
            </a:r>
            <a:r>
              <a:rPr lang="ru-RU" b="1" dirty="0"/>
              <a:t> </a:t>
            </a:r>
            <a:r>
              <a:rPr lang="ru-RU" dirty="0"/>
              <a:t>это высокоавтоматизированный рабочий процесс совместного анализа истории дебитов и забойного давления скважин. Анализ производится на основе ПО </a:t>
            </a:r>
            <a:r>
              <a:rPr lang="ru-RU" b="1" dirty="0" err="1"/>
              <a:t>PolyGon</a:t>
            </a:r>
            <a:r>
              <a:rPr lang="ru-RU" dirty="0"/>
              <a:t> для определения текущего и потенциального объема дренирования скважин, типа и удаленности границ, </a:t>
            </a:r>
            <a:r>
              <a:rPr lang="ru-RU" dirty="0" err="1"/>
              <a:t>гидропроводности</a:t>
            </a:r>
            <a:r>
              <a:rPr lang="ru-RU" dirty="0"/>
              <a:t> пласта, межскважинной связности, а также восстановления истории пластового давления и продуктивности скважин. Это позволяет зафиксировать многие важные параметры </a:t>
            </a:r>
            <a:r>
              <a:rPr lang="ru-RU" dirty="0" smtClean="0"/>
              <a:t>ГГДМ, а </a:t>
            </a:r>
            <a:r>
              <a:rPr lang="ru-RU" dirty="0"/>
              <a:t>также позволяет выявлять </a:t>
            </a:r>
            <a:r>
              <a:rPr lang="ru-RU" dirty="0" smtClean="0"/>
              <a:t>проблемные скважины </a:t>
            </a:r>
            <a:r>
              <a:rPr lang="ru-RU" dirty="0"/>
              <a:t>и рекомендовать </a:t>
            </a:r>
            <a:r>
              <a:rPr lang="ru-RU" dirty="0" smtClean="0"/>
              <a:t>адресный мониторинг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47" y="1169672"/>
            <a:ext cx="11308103" cy="176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1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 t="6492" r="2928" b="7067"/>
          <a:stretch/>
        </p:blipFill>
        <p:spPr>
          <a:xfrm>
            <a:off x="3487480" y="877124"/>
            <a:ext cx="4893106" cy="2522219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33917" y="0"/>
            <a:ext cx="8699068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МЕЖСКВАЖИННОЕ ГИДРОПРОСЛУШИВАНИЕ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723077" y="3549843"/>
            <a:ext cx="745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PCT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865" y="4401182"/>
            <a:ext cx="10873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Pulse</a:t>
            </a:r>
            <a:r>
              <a:rPr lang="ru-RU" b="1" dirty="0"/>
              <a:t> </a:t>
            </a:r>
            <a:r>
              <a:rPr lang="ru-RU" b="1" dirty="0" err="1"/>
              <a:t>Code</a:t>
            </a:r>
            <a:r>
              <a:rPr lang="ru-RU" b="1" dirty="0"/>
              <a:t> </a:t>
            </a:r>
            <a:r>
              <a:rPr lang="ru-RU" b="1" dirty="0" err="1"/>
              <a:t>Testing</a:t>
            </a:r>
            <a:r>
              <a:rPr lang="ru-RU" b="1" dirty="0"/>
              <a:t>  </a:t>
            </a:r>
            <a:r>
              <a:rPr lang="ru-RU" dirty="0"/>
              <a:t>это специфическая реализация межскважинного </a:t>
            </a:r>
            <a:r>
              <a:rPr lang="ru-RU" dirty="0" err="1"/>
              <a:t>гидропрослушивания</a:t>
            </a:r>
            <a:r>
              <a:rPr lang="ru-RU" dirty="0"/>
              <a:t> на основе непрерывной записи специальным образом варьирующихся дебитов и давлений, которая может применяться на работающем фонде без потерь добычи. </a:t>
            </a:r>
          </a:p>
          <a:p>
            <a:r>
              <a:rPr lang="ru-RU" b="1" dirty="0"/>
              <a:t>PCT</a:t>
            </a:r>
            <a:r>
              <a:rPr lang="ru-RU" dirty="0"/>
              <a:t> оценивает межскважинную проницаемость и эффективную работающую толщину </a:t>
            </a:r>
            <a:r>
              <a:rPr lang="ru-RU" dirty="0" smtClean="0"/>
              <a:t>пласта, и </a:t>
            </a:r>
            <a:r>
              <a:rPr lang="ru-RU" dirty="0"/>
              <a:t>в ряде случаев - степень ее выработки. Применение высокоточных </a:t>
            </a:r>
            <a:r>
              <a:rPr lang="ru-RU" dirty="0" smtClean="0"/>
              <a:t>приборов </a:t>
            </a:r>
            <a:r>
              <a:rPr lang="ru-RU" b="1" dirty="0" err="1" smtClean="0"/>
              <a:t>zPas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b="1" dirty="0" err="1"/>
              <a:t>zFlux</a:t>
            </a:r>
            <a:r>
              <a:rPr lang="ru-RU" dirty="0"/>
              <a:t> позволяет увеличить точность оценок параметров </a:t>
            </a:r>
            <a:r>
              <a:rPr lang="ru-RU" dirty="0" smtClean="0"/>
              <a:t>межскважинных интервалов </a:t>
            </a:r>
            <a:r>
              <a:rPr lang="ru-RU" dirty="0"/>
              <a:t>и значительно </a:t>
            </a:r>
            <a:r>
              <a:rPr lang="ru-RU" dirty="0" smtClean="0"/>
              <a:t>расширить область </a:t>
            </a:r>
            <a:r>
              <a:rPr lang="ru-RU" dirty="0"/>
              <a:t>сканирования.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666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000" y="728775"/>
            <a:ext cx="4138010" cy="2650571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АНАЛИЗ ПРОФИЛЯ ПОТОКА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379395" y="3549843"/>
            <a:ext cx="1433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PROLOG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865" y="4401182"/>
            <a:ext cx="10873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Productivity</a:t>
            </a:r>
            <a:r>
              <a:rPr lang="ru-RU" b="1" dirty="0"/>
              <a:t> </a:t>
            </a:r>
            <a:r>
              <a:rPr lang="ru-RU" b="1" dirty="0" err="1"/>
              <a:t>Logging</a:t>
            </a:r>
            <a:r>
              <a:rPr lang="ru-RU" b="1" dirty="0"/>
              <a:t> </a:t>
            </a:r>
            <a:r>
              <a:rPr lang="ru-RU" dirty="0"/>
              <a:t>это комбинация многорежимной глубинной </a:t>
            </a:r>
            <a:r>
              <a:rPr lang="ru-RU" dirty="0" err="1"/>
              <a:t>расходометрии</a:t>
            </a:r>
            <a:r>
              <a:rPr lang="ru-RU" dirty="0"/>
              <a:t> и </a:t>
            </a:r>
            <a:r>
              <a:rPr lang="ru-RU" dirty="0" err="1"/>
              <a:t>деконволюции</a:t>
            </a:r>
            <a:r>
              <a:rPr lang="ru-RU" dirty="0"/>
              <a:t> давления в ПО </a:t>
            </a:r>
            <a:r>
              <a:rPr lang="ru-RU" b="1" dirty="0" err="1"/>
              <a:t>PolyGon</a:t>
            </a:r>
            <a:r>
              <a:rPr lang="ru-RU" dirty="0"/>
              <a:t>, позволяющая из профиля притока и записей давления на разных режимах оценить пластовое давление и продуктивность по каждому пласту. Сведения о продуктивности и пластовом давлении дают более глубокий взгляд на производительность пластов по сравнению с традиционным профилем притока/приемистости и активно применяются для оптимизации режимов работы скважин, </a:t>
            </a:r>
          </a:p>
          <a:p>
            <a:r>
              <a:rPr lang="ru-RU" dirty="0"/>
              <a:t>планирования ГТМ и калибровки гидродинамических моделей.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8844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233917" y="0"/>
            <a:ext cx="7811045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ПЬЕЗОМЕТРИЧЕСКОЕ МОДЕЛИРОВАНИЕ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652611" y="3549843"/>
            <a:ext cx="886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XPM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865" y="4401182"/>
            <a:ext cx="10873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Cross-field</a:t>
            </a:r>
            <a:r>
              <a:rPr lang="ru-RU" b="1" dirty="0"/>
              <a:t> </a:t>
            </a:r>
            <a:r>
              <a:rPr lang="ru-RU" b="1" dirty="0" err="1"/>
              <a:t>pressure</a:t>
            </a:r>
            <a:r>
              <a:rPr lang="ru-RU" b="1" dirty="0"/>
              <a:t> </a:t>
            </a:r>
            <a:r>
              <a:rPr lang="ru-RU" b="1" dirty="0" err="1"/>
              <a:t>modelling</a:t>
            </a:r>
            <a:r>
              <a:rPr lang="ru-RU" b="1" dirty="0"/>
              <a:t> </a:t>
            </a:r>
            <a:r>
              <a:rPr lang="ru-RU" dirty="0"/>
              <a:t>в ПО </a:t>
            </a:r>
            <a:r>
              <a:rPr lang="ru-RU" b="1" dirty="0" err="1" smtClean="0"/>
              <a:t>PolyGon</a:t>
            </a:r>
            <a:r>
              <a:rPr lang="ru-RU" dirty="0" smtClean="0"/>
              <a:t> это </a:t>
            </a:r>
            <a:r>
              <a:rPr lang="ru-RU" dirty="0"/>
              <a:t>первый шаг и очень важный компонент гидродинамического моделирования, позволяющий откалибровать  ключевые параметры модели (объемы, границы, разломы, проницаемость и эффективные толщины), которые оказывают доминирующее влияние на динамику пластового давления и темпы разработки.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8" r="14411" b="23205"/>
          <a:stretch/>
        </p:blipFill>
        <p:spPr>
          <a:xfrm>
            <a:off x="630865" y="1134209"/>
            <a:ext cx="10605336" cy="191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76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r="4871" b="624"/>
          <a:stretch/>
        </p:blipFill>
        <p:spPr>
          <a:xfrm>
            <a:off x="4136828" y="674345"/>
            <a:ext cx="3861635" cy="275240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МОДЕЛИРОВАНИЕ РАЗРАБОТКИ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49405" y="3549843"/>
            <a:ext cx="893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GFM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865" y="4401182"/>
            <a:ext cx="10873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Geology</a:t>
            </a:r>
            <a:r>
              <a:rPr lang="ru-RU" b="1" dirty="0"/>
              <a:t> </a:t>
            </a:r>
            <a:r>
              <a:rPr lang="ru-RU" b="1" dirty="0" err="1"/>
              <a:t>and</a:t>
            </a:r>
            <a:r>
              <a:rPr lang="ru-RU" b="1" dirty="0"/>
              <a:t> </a:t>
            </a:r>
            <a:r>
              <a:rPr lang="ru-RU" b="1" dirty="0" err="1"/>
              <a:t>Flow</a:t>
            </a:r>
            <a:r>
              <a:rPr lang="ru-RU" b="1" dirty="0"/>
              <a:t> </a:t>
            </a:r>
            <a:r>
              <a:rPr lang="ru-RU" b="1" dirty="0" err="1"/>
              <a:t>Modelling</a:t>
            </a:r>
            <a:r>
              <a:rPr lang="ru-RU" b="1" dirty="0"/>
              <a:t> </a:t>
            </a:r>
            <a:r>
              <a:rPr lang="ru-RU" dirty="0"/>
              <a:t>это процесс построения 2D/3D модели, принимающий на входе </a:t>
            </a:r>
            <a:r>
              <a:rPr lang="ru-RU" b="1" dirty="0"/>
              <a:t>XPM</a:t>
            </a:r>
            <a:r>
              <a:rPr lang="ru-RU" dirty="0"/>
              <a:t>-откалиброванную модель и адаптирующий </a:t>
            </a:r>
            <a:r>
              <a:rPr lang="ru-RU" dirty="0" err="1"/>
              <a:t>литофациальную</a:t>
            </a:r>
            <a:r>
              <a:rPr lang="ru-RU" dirty="0"/>
              <a:t> модель и параметры их распределений </a:t>
            </a:r>
            <a:r>
              <a:rPr lang="ru-RU" dirty="0" err="1"/>
              <a:t>литофаций</a:t>
            </a:r>
            <a:r>
              <a:rPr lang="ru-RU" dirty="0"/>
              <a:t> на историю добычи и результаты геофизических исследований профиля насыщенности пластов.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976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ПРОЕКТИРОВАНИЕ РАЗРАБОТКИ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553224" y="3549843"/>
            <a:ext cx="1085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MSDP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865" y="4401182"/>
            <a:ext cx="10873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Multi-Scenario</a:t>
            </a:r>
            <a:r>
              <a:rPr lang="ru-RU" b="1" dirty="0"/>
              <a:t> </a:t>
            </a:r>
            <a:r>
              <a:rPr lang="ru-RU" b="1" dirty="0" err="1"/>
              <a:t>Field</a:t>
            </a:r>
            <a:r>
              <a:rPr lang="ru-RU" b="1" dirty="0"/>
              <a:t> </a:t>
            </a:r>
            <a:r>
              <a:rPr lang="ru-RU" b="1" dirty="0" err="1"/>
              <a:t>Development</a:t>
            </a:r>
            <a:r>
              <a:rPr lang="ru-RU" b="1" dirty="0"/>
              <a:t> </a:t>
            </a:r>
            <a:r>
              <a:rPr lang="ru-RU" b="1" dirty="0" err="1" smtClean="0"/>
              <a:t>Planning</a:t>
            </a:r>
            <a:r>
              <a:rPr lang="ru-RU" b="1" dirty="0" smtClean="0"/>
              <a:t> </a:t>
            </a:r>
            <a:r>
              <a:rPr lang="ru-RU" dirty="0" smtClean="0"/>
              <a:t>это </a:t>
            </a:r>
            <a:r>
              <a:rPr lang="ru-RU" dirty="0"/>
              <a:t>специализированный рабочий процесс поиска наилучших вариантов разработки, основанный на многочисленных пошаговых расчетах, выполняемых </a:t>
            </a:r>
            <a:r>
              <a:rPr lang="ru-RU" dirty="0" err="1"/>
              <a:t>мультидисциплинарным</a:t>
            </a:r>
            <a:r>
              <a:rPr lang="ru-RU" dirty="0"/>
              <a:t> коллективом или индивидуальными специалистами с помощью ПО </a:t>
            </a:r>
            <a:r>
              <a:rPr lang="ru-RU" b="1" dirty="0" err="1"/>
              <a:t>PolyPlan</a:t>
            </a:r>
            <a:r>
              <a:rPr lang="ru-RU" dirty="0"/>
              <a:t>, которое автоматически конвертирует заданные пользователями действия (бурение, ГТМ, переводы, исследования скважин) в модельные расчеты и возвращает данные по </a:t>
            </a:r>
            <a:r>
              <a:rPr lang="ru-RU" dirty="0" smtClean="0"/>
              <a:t>добыче и </a:t>
            </a:r>
            <a:r>
              <a:rPr lang="ru-RU" dirty="0"/>
              <a:t>результатам исследований</a:t>
            </a:r>
          </a:p>
          <a:p>
            <a:r>
              <a:rPr lang="ru-RU" dirty="0"/>
              <a:t>в традиционных отчетных форматах.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543" y="748542"/>
            <a:ext cx="5692727" cy="268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79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8661"/>
            <a:ext cx="12192000" cy="2941526"/>
          </a:xfrm>
          <a:prstGeom prst="rect">
            <a:avLst/>
          </a:prstGeom>
          <a:solidFill>
            <a:srgbClr val="E4E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33917" y="0"/>
            <a:ext cx="5486399" cy="5786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348371"/>
                </a:solidFill>
                <a:latin typeface="+mn-lt"/>
              </a:rPr>
              <a:t>КОМПЛЕКСНЫЕ ПРОЕКТЫ</a:t>
            </a:r>
            <a:endParaRPr lang="ru-RU" sz="2800" b="1" dirty="0">
              <a:solidFill>
                <a:srgbClr val="34837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431"/>
            <a:ext cx="12192000" cy="5802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12536" y="3549843"/>
            <a:ext cx="966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DOM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865" y="4401182"/>
            <a:ext cx="10873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DOM</a:t>
            </a:r>
            <a:r>
              <a:rPr lang="ru-RU" dirty="0"/>
              <a:t> это комплексный проект анализа промысловых данных, исследований скважин и резервуара, моделирования месторождения, расчета вариантов разработки, проектирования и оценки эффективности бурения и геолого-технический мероприятий. Он включает в себя как сервисы </a:t>
            </a:r>
            <a:r>
              <a:rPr lang="ru-RU" dirty="0" err="1"/>
              <a:t>Софойла</a:t>
            </a:r>
            <a:r>
              <a:rPr lang="ru-RU" dirty="0"/>
              <a:t> и третьих поставщиков в зависимости от необходимости с единой конечной целью – увеличения эффективности разработки. Это сервис обычно востребован для особо важных месторождений, а также для </a:t>
            </a:r>
            <a:r>
              <a:rPr lang="ru-RU" dirty="0" err="1"/>
              <a:t>обьектов</a:t>
            </a:r>
            <a:r>
              <a:rPr lang="ru-RU" dirty="0"/>
              <a:t> с </a:t>
            </a:r>
            <a:r>
              <a:rPr lang="ru-RU" dirty="0" smtClean="0"/>
              <a:t>сильным отставанием </a:t>
            </a:r>
            <a:r>
              <a:rPr lang="ru-RU" dirty="0"/>
              <a:t>от </a:t>
            </a:r>
            <a:r>
              <a:rPr lang="ru-RU" dirty="0" smtClean="0"/>
              <a:t>плановых показателей </a:t>
            </a:r>
            <a:r>
              <a:rPr lang="ru-RU" dirty="0"/>
              <a:t>добычи.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" b="14190"/>
          <a:stretch/>
        </p:blipFill>
        <p:spPr>
          <a:xfrm>
            <a:off x="2794371" y="576460"/>
            <a:ext cx="6679238" cy="29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35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663</Words>
  <Application>Microsoft Office PowerPoint</Application>
  <PresentationFormat>Широкоэкранный</PresentationFormat>
  <Paragraphs>45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Alya K. Yalbueva</dc:creator>
  <cp:lastModifiedBy>Alya K. Yalbueva</cp:lastModifiedBy>
  <cp:revision>30</cp:revision>
  <dcterms:created xsi:type="dcterms:W3CDTF">2019-06-27T06:31:13Z</dcterms:created>
  <dcterms:modified xsi:type="dcterms:W3CDTF">2021-05-10T07:31:30Z</dcterms:modified>
</cp:coreProperties>
</file>