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91" r:id="rId2"/>
    <p:sldId id="292" r:id="rId3"/>
    <p:sldId id="293" r:id="rId4"/>
    <p:sldId id="262" r:id="rId5"/>
    <p:sldId id="263" r:id="rId6"/>
    <p:sldId id="264" r:id="rId7"/>
    <p:sldId id="280" r:id="rId8"/>
    <p:sldId id="289" r:id="rId9"/>
    <p:sldId id="281" r:id="rId10"/>
    <p:sldId id="284" r:id="rId11"/>
    <p:sldId id="290" r:id="rId12"/>
    <p:sldId id="285" r:id="rId13"/>
    <p:sldId id="286" r:id="rId14"/>
    <p:sldId id="287" r:id="rId15"/>
    <p:sldId id="288" r:id="rId16"/>
    <p:sldId id="265" r:id="rId17"/>
    <p:sldId id="268" r:id="rId18"/>
    <p:sldId id="273" r:id="rId19"/>
    <p:sldId id="272" r:id="rId20"/>
    <p:sldId id="271" r:id="rId21"/>
    <p:sldId id="295" r:id="rId22"/>
    <p:sldId id="294" r:id="rId23"/>
  </p:sldIdLst>
  <p:sldSz cx="12192000" cy="6858000"/>
  <p:notesSz cx="6797675" cy="9926638"/>
  <p:custDataLst>
    <p:tags r:id="rId25"/>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84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50"/>
    <a:srgbClr val="476D2D"/>
    <a:srgbClr val="70AD47"/>
    <a:srgbClr val="EDF7EE"/>
    <a:srgbClr val="F2F2F2"/>
    <a:srgbClr val="C8E6CB"/>
    <a:srgbClr val="F4B488"/>
    <a:srgbClr val="586C8A"/>
    <a:srgbClr val="5B9BD5"/>
    <a:srgbClr val="E97F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249" autoAdjust="0"/>
  </p:normalViewPr>
  <p:slideViewPr>
    <p:cSldViewPr snapToGrid="0">
      <p:cViewPr varScale="1">
        <p:scale>
          <a:sx n="109" d="100"/>
          <a:sy n="109" d="100"/>
        </p:scale>
        <p:origin x="510" y="102"/>
      </p:cViewPr>
      <p:guideLst>
        <p:guide orient="horz" pos="459"/>
        <p:guide pos="846"/>
      </p:guideLst>
    </p:cSldViewPr>
  </p:slideViewPr>
  <p:notesTextViewPr>
    <p:cViewPr>
      <p:scale>
        <a:sx n="150" d="100"/>
        <a:sy n="15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56AC316-089A-472D-8846-400B577E8D0D}" type="datetimeFigureOut">
              <a:rPr lang="ru-RU" smtClean="0"/>
              <a:t>01.07.2022</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CC3FBB-5D7E-40A9-B48F-72552721AAAF}" type="slidenum">
              <a:rPr lang="ru-RU" smtClean="0"/>
              <a:t>‹#›</a:t>
            </a:fld>
            <a:endParaRPr lang="ru-RU"/>
          </a:p>
        </p:txBody>
      </p:sp>
    </p:spTree>
    <p:extLst>
      <p:ext uri="{BB962C8B-B14F-4D97-AF65-F5344CB8AC3E}">
        <p14:creationId xmlns:p14="http://schemas.microsoft.com/office/powerpoint/2010/main" val="116393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C3D8C53-96DF-4BAD-A43D-DE7F5F5C89DA}" type="slidenum">
              <a:rPr lang="ru-RU" smtClean="0"/>
              <a:t>1</a:t>
            </a:fld>
            <a:endParaRPr lang="ru-RU"/>
          </a:p>
        </p:txBody>
      </p:sp>
    </p:spTree>
    <p:extLst>
      <p:ext uri="{BB962C8B-B14F-4D97-AF65-F5344CB8AC3E}">
        <p14:creationId xmlns:p14="http://schemas.microsoft.com/office/powerpoint/2010/main" val="265364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71F3CA7E-DFCF-4F46-85AB-207374BCAC69}" type="datetime1">
              <a:rPr lang="ru-RU" smtClean="0">
                <a:solidFill>
                  <a:prstClr val="black">
                    <a:tint val="75000"/>
                  </a:prstClr>
                </a:solidFill>
              </a:rPr>
              <a:pPr>
                <a:defRPr/>
              </a:pPr>
              <a:t>01.07.2022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0</a:t>
            </a:r>
          </a:p>
        </p:txBody>
      </p:sp>
      <p:sp>
        <p:nvSpPr>
          <p:cNvPr id="6" name="Номер слайда 5"/>
          <p:cNvSpPr>
            <a:spLocks noGrp="1"/>
          </p:cNvSpPr>
          <p:nvPr>
            <p:ph type="sldNum" sz="quarter" idx="12"/>
          </p:nvPr>
        </p:nvSpPr>
        <p:spPr/>
        <p:txBody>
          <a:bodyPr/>
          <a:lstStyle>
            <a:lvl1pPr>
              <a:defRPr/>
            </a:lvl1pPr>
          </a:lstStyle>
          <a:p>
            <a:pPr>
              <a:defRPr/>
            </a:pPr>
            <a:fld id="{73D28753-06D1-1541-B67B-E75ED7BD43D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177979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528FFFD1-0C96-46E4-A3BE-CDFF683604B1}" type="datetime1">
              <a:rPr lang="ru-RU" smtClean="0">
                <a:solidFill>
                  <a:prstClr val="black">
                    <a:tint val="75000"/>
                  </a:prstClr>
                </a:solidFill>
              </a:rPr>
              <a:pPr>
                <a:defRPr/>
              </a:pPr>
              <a:t>01.07.2022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0</a:t>
            </a:r>
          </a:p>
        </p:txBody>
      </p:sp>
      <p:sp>
        <p:nvSpPr>
          <p:cNvPr id="6" name="Номер слайда 5"/>
          <p:cNvSpPr>
            <a:spLocks noGrp="1"/>
          </p:cNvSpPr>
          <p:nvPr>
            <p:ph type="sldNum" sz="quarter" idx="12"/>
          </p:nvPr>
        </p:nvSpPr>
        <p:spPr/>
        <p:txBody>
          <a:bodyPr/>
          <a:lstStyle>
            <a:lvl1pPr>
              <a:defRPr/>
            </a:lvl1pPr>
          </a:lstStyle>
          <a:p>
            <a:pPr>
              <a:defRPr/>
            </a:pPr>
            <a:fld id="{18495482-688A-C140-B503-9EBA7653745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6281142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48523BA2-F312-4E0C-97DE-EB775A815FC3}" type="datetime1">
              <a:rPr lang="ru-RU" smtClean="0">
                <a:solidFill>
                  <a:prstClr val="black">
                    <a:tint val="75000"/>
                  </a:prstClr>
                </a:solidFill>
              </a:rPr>
              <a:pPr>
                <a:defRPr/>
              </a:pPr>
              <a:t>01.07.2022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0</a:t>
            </a:r>
          </a:p>
        </p:txBody>
      </p:sp>
      <p:sp>
        <p:nvSpPr>
          <p:cNvPr id="6" name="Номер слайда 5"/>
          <p:cNvSpPr>
            <a:spLocks noGrp="1"/>
          </p:cNvSpPr>
          <p:nvPr>
            <p:ph type="sldNum" sz="quarter" idx="12"/>
          </p:nvPr>
        </p:nvSpPr>
        <p:spPr/>
        <p:txBody>
          <a:bodyPr/>
          <a:lstStyle>
            <a:lvl1pPr>
              <a:defRPr/>
            </a:lvl1pPr>
          </a:lstStyle>
          <a:p>
            <a:pPr>
              <a:defRPr/>
            </a:pPr>
            <a:fld id="{5BBC8890-3E88-4E47-BECD-BAA91775BFB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127702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360" y="1825624"/>
            <a:ext cx="11369040" cy="469709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467360" y="873760"/>
            <a:ext cx="11369040" cy="501968"/>
          </a:xfrm>
          <a:prstGeom prst="rect">
            <a:avLst/>
          </a:prstGeom>
        </p:spPr>
        <p:txBody>
          <a:bodyPr/>
          <a:lstStyle>
            <a:lvl1pPr>
              <a:defRPr sz="4000">
                <a:solidFill>
                  <a:schemeClr val="tx1"/>
                </a:solidFill>
              </a:defRPr>
            </a:lvl1pPr>
          </a:lstStyle>
          <a:p>
            <a:r>
              <a:rPr lang="en-US"/>
              <a:t>Click to edit Master title style</a:t>
            </a:r>
          </a:p>
        </p:txBody>
      </p:sp>
    </p:spTree>
    <p:extLst>
      <p:ext uri="{BB962C8B-B14F-4D97-AF65-F5344CB8AC3E}">
        <p14:creationId xmlns:p14="http://schemas.microsoft.com/office/powerpoint/2010/main" val="9409880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38B9AAF-2663-4D3E-AC4F-F41F9F8B3C8A}" type="datetime1">
              <a:rPr lang="ru-RU" smtClean="0">
                <a:solidFill>
                  <a:prstClr val="black">
                    <a:tint val="75000"/>
                  </a:prstClr>
                </a:solidFill>
              </a:rPr>
              <a:pPr>
                <a:defRPr/>
              </a:pPr>
              <a:t>01.07.2022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0</a:t>
            </a:r>
          </a:p>
        </p:txBody>
      </p:sp>
      <p:sp>
        <p:nvSpPr>
          <p:cNvPr id="6" name="Номер слайда 5"/>
          <p:cNvSpPr>
            <a:spLocks noGrp="1"/>
          </p:cNvSpPr>
          <p:nvPr>
            <p:ph type="sldNum" sz="quarter" idx="12"/>
          </p:nvPr>
        </p:nvSpPr>
        <p:spPr/>
        <p:txBody>
          <a:bodyPr/>
          <a:lstStyle>
            <a:lvl1pPr>
              <a:defRPr/>
            </a:lvl1pPr>
          </a:lstStyle>
          <a:p>
            <a:pPr>
              <a:defRPr/>
            </a:pPr>
            <a:fld id="{15FC3348-BB92-7145-A802-798D998B287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362171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826EA4BE-90EB-4BA0-B314-3BB05B8CE03E}" type="datetime1">
              <a:rPr lang="ru-RU" smtClean="0">
                <a:solidFill>
                  <a:prstClr val="black">
                    <a:tint val="75000"/>
                  </a:prstClr>
                </a:solidFill>
              </a:rPr>
              <a:pPr>
                <a:defRPr/>
              </a:pPr>
              <a:t>01.07.2022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0</a:t>
            </a:r>
          </a:p>
        </p:txBody>
      </p:sp>
      <p:sp>
        <p:nvSpPr>
          <p:cNvPr id="6" name="Номер слайда 5"/>
          <p:cNvSpPr>
            <a:spLocks noGrp="1"/>
          </p:cNvSpPr>
          <p:nvPr>
            <p:ph type="sldNum" sz="quarter" idx="12"/>
          </p:nvPr>
        </p:nvSpPr>
        <p:spPr/>
        <p:txBody>
          <a:bodyPr/>
          <a:lstStyle>
            <a:lvl1pPr>
              <a:defRPr/>
            </a:lvl1pPr>
          </a:lstStyle>
          <a:p>
            <a:pPr>
              <a:defRPr/>
            </a:pPr>
            <a:fld id="{969E595B-9C56-4D4F-9038-906C13FCD6B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697112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7FDD6AD8-0F9F-46E8-971E-4FDB66BFE6ED}" type="datetime1">
              <a:rPr lang="ru-RU" smtClean="0">
                <a:solidFill>
                  <a:prstClr val="black">
                    <a:tint val="75000"/>
                  </a:prstClr>
                </a:solidFill>
              </a:rPr>
              <a:pPr>
                <a:defRPr/>
              </a:pPr>
              <a:t>01.07.2022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0</a:t>
            </a:r>
          </a:p>
        </p:txBody>
      </p:sp>
      <p:sp>
        <p:nvSpPr>
          <p:cNvPr id="7" name="Номер слайда 5"/>
          <p:cNvSpPr>
            <a:spLocks noGrp="1"/>
          </p:cNvSpPr>
          <p:nvPr>
            <p:ph type="sldNum" sz="quarter" idx="12"/>
          </p:nvPr>
        </p:nvSpPr>
        <p:spPr/>
        <p:txBody>
          <a:bodyPr/>
          <a:lstStyle>
            <a:lvl1pPr>
              <a:defRPr/>
            </a:lvl1pPr>
          </a:lstStyle>
          <a:p>
            <a:pPr>
              <a:defRPr/>
            </a:pPr>
            <a:fld id="{BF6C0274-C9D6-EE48-B4A9-5ADED70D3BF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448600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32D7A185-9F64-4DAC-85EA-B17D4E626F1A}" type="datetime1">
              <a:rPr lang="ru-RU" smtClean="0">
                <a:solidFill>
                  <a:prstClr val="black">
                    <a:tint val="75000"/>
                  </a:prstClr>
                </a:solidFill>
              </a:rPr>
              <a:pPr>
                <a:defRPr/>
              </a:pPr>
              <a:t>01.07.2022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0</a:t>
            </a:r>
          </a:p>
        </p:txBody>
      </p:sp>
      <p:sp>
        <p:nvSpPr>
          <p:cNvPr id="9" name="Номер слайда 5"/>
          <p:cNvSpPr>
            <a:spLocks noGrp="1"/>
          </p:cNvSpPr>
          <p:nvPr>
            <p:ph type="sldNum" sz="quarter" idx="12"/>
          </p:nvPr>
        </p:nvSpPr>
        <p:spPr/>
        <p:txBody>
          <a:bodyPr/>
          <a:lstStyle>
            <a:lvl1pPr>
              <a:defRPr/>
            </a:lvl1pPr>
          </a:lstStyle>
          <a:p>
            <a:pPr>
              <a:defRPr/>
            </a:pPr>
            <a:fld id="{903367D2-F979-8848-94E0-9EFB27A9510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418530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8478A1BC-CB34-4B8D-BDD0-795BD88AE410}" type="datetime1">
              <a:rPr lang="ru-RU" smtClean="0">
                <a:solidFill>
                  <a:prstClr val="black">
                    <a:tint val="75000"/>
                  </a:prstClr>
                </a:solidFill>
              </a:rPr>
              <a:pPr>
                <a:defRPr/>
              </a:pPr>
              <a:t>01.07.2022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0</a:t>
            </a:r>
          </a:p>
        </p:txBody>
      </p:sp>
      <p:sp>
        <p:nvSpPr>
          <p:cNvPr id="5" name="Номер слайда 5"/>
          <p:cNvSpPr>
            <a:spLocks noGrp="1"/>
          </p:cNvSpPr>
          <p:nvPr>
            <p:ph type="sldNum" sz="quarter" idx="12"/>
          </p:nvPr>
        </p:nvSpPr>
        <p:spPr/>
        <p:txBody>
          <a:bodyPr/>
          <a:lstStyle>
            <a:lvl1pPr>
              <a:defRPr/>
            </a:lvl1pPr>
          </a:lstStyle>
          <a:p>
            <a:pPr>
              <a:defRPr/>
            </a:pPr>
            <a:fld id="{E0EF0624-99D6-664D-BD21-E00039CDF0F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967398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DBA1C1D-705F-47C0-B34B-6044FFE93F7D}" type="datetime1">
              <a:rPr lang="ru-RU" smtClean="0">
                <a:solidFill>
                  <a:prstClr val="black">
                    <a:tint val="75000"/>
                  </a:prstClr>
                </a:solidFill>
              </a:rPr>
              <a:pPr>
                <a:defRPr/>
              </a:pPr>
              <a:t>01.07.2022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0</a:t>
            </a:r>
          </a:p>
        </p:txBody>
      </p:sp>
      <p:sp>
        <p:nvSpPr>
          <p:cNvPr id="4" name="Номер слайда 5"/>
          <p:cNvSpPr>
            <a:spLocks noGrp="1"/>
          </p:cNvSpPr>
          <p:nvPr>
            <p:ph type="sldNum" sz="quarter" idx="12"/>
          </p:nvPr>
        </p:nvSpPr>
        <p:spPr/>
        <p:txBody>
          <a:bodyPr/>
          <a:lstStyle>
            <a:lvl1pPr>
              <a:defRPr/>
            </a:lvl1pPr>
          </a:lstStyle>
          <a:p>
            <a:pPr>
              <a:defRPr/>
            </a:pPr>
            <a:fld id="{28B41566-1857-344D-9107-9FC84F364A7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3180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7DC1B993-6905-41E6-8AC9-39EA81F570CB}" type="datetime1">
              <a:rPr lang="ru-RU" smtClean="0">
                <a:solidFill>
                  <a:prstClr val="black">
                    <a:tint val="75000"/>
                  </a:prstClr>
                </a:solidFill>
              </a:rPr>
              <a:pPr>
                <a:defRPr/>
              </a:pPr>
              <a:t>01.07.2022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0</a:t>
            </a:r>
          </a:p>
        </p:txBody>
      </p:sp>
      <p:sp>
        <p:nvSpPr>
          <p:cNvPr id="7" name="Номер слайда 5"/>
          <p:cNvSpPr>
            <a:spLocks noGrp="1"/>
          </p:cNvSpPr>
          <p:nvPr>
            <p:ph type="sldNum" sz="quarter" idx="12"/>
          </p:nvPr>
        </p:nvSpPr>
        <p:spPr/>
        <p:txBody>
          <a:bodyPr/>
          <a:lstStyle>
            <a:lvl1pPr>
              <a:defRPr/>
            </a:lvl1pPr>
          </a:lstStyle>
          <a:p>
            <a:pPr>
              <a:defRPr/>
            </a:pPr>
            <a:fld id="{D93DF3DA-DB1A-6148-9556-7D3873F73BF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62430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FB3A21C4-3647-4018-82BA-C2C8425CFAF6}" type="datetime1">
              <a:rPr lang="ru-RU" smtClean="0">
                <a:solidFill>
                  <a:prstClr val="black">
                    <a:tint val="75000"/>
                  </a:prstClr>
                </a:solidFill>
              </a:rPr>
              <a:pPr>
                <a:defRPr/>
              </a:pPr>
              <a:t>01.07.2022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r>
              <a:rPr lang="ru-RU">
                <a:solidFill>
                  <a:prstClr val="black">
                    <a:tint val="75000"/>
                  </a:prstClr>
                </a:solidFill>
              </a:rPr>
              <a:t>0</a:t>
            </a:r>
          </a:p>
        </p:txBody>
      </p:sp>
      <p:sp>
        <p:nvSpPr>
          <p:cNvPr id="7" name="Номер слайда 5"/>
          <p:cNvSpPr>
            <a:spLocks noGrp="1"/>
          </p:cNvSpPr>
          <p:nvPr>
            <p:ph type="sldNum" sz="quarter" idx="12"/>
          </p:nvPr>
        </p:nvSpPr>
        <p:spPr/>
        <p:txBody>
          <a:bodyPr/>
          <a:lstStyle>
            <a:lvl1pPr>
              <a:defRPr/>
            </a:lvl1pPr>
          </a:lstStyle>
          <a:p>
            <a:pPr>
              <a:defRPr/>
            </a:pPr>
            <a:fld id="{E2E45D53-CBA8-AC4B-8CA7-3B1E3081C19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982943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p159="http://schemas.microsoft.com/office/powerpoint/2015/09/main"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val="1"/>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smtClean="0">
                <a:solidFill>
                  <a:schemeClr val="tx1">
                    <a:tint val="75000"/>
                  </a:schemeClr>
                </a:solidFill>
                <a:latin typeface="+mn-lt"/>
              </a:defRPr>
            </a:lvl1pPr>
          </a:lstStyle>
          <a:p>
            <a:pPr>
              <a:defRPr/>
            </a:pPr>
            <a:fld id="{067F42C7-DADF-4055-A6B8-49B1DC8076CE}" type="datetime1">
              <a:rPr lang="ru-RU">
                <a:solidFill>
                  <a:prstClr val="black">
                    <a:tint val="75000"/>
                  </a:prstClr>
                </a:solidFill>
              </a:rPr>
              <a:pPr>
                <a:defRPr/>
              </a:pPr>
              <a:t>01.07.2022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defRPr>
            </a:lvl1pPr>
          </a:lstStyle>
          <a:p>
            <a:pPr>
              <a:defRPr/>
            </a:pPr>
            <a:r>
              <a:rPr lang="ru-RU">
                <a:solidFill>
                  <a:prstClr val="black">
                    <a:tint val="75000"/>
                  </a:prstClr>
                </a:solidFill>
              </a:rPr>
              <a:t>0</a:t>
            </a: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smtClean="0">
                <a:solidFill>
                  <a:schemeClr val="tx1">
                    <a:tint val="75000"/>
                  </a:schemeClr>
                </a:solidFill>
                <a:latin typeface="+mn-lt"/>
              </a:defRPr>
            </a:lvl1pPr>
          </a:lstStyle>
          <a:p>
            <a:pPr>
              <a:defRPr/>
            </a:pPr>
            <a:fld id="{BC68C76A-7789-554B-94BF-785297A8C1A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9071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1390720" y="3158576"/>
            <a:ext cx="9463314" cy="2308324"/>
          </a:xfrm>
          <a:prstGeom prst="rect">
            <a:avLst/>
          </a:prstGeom>
        </p:spPr>
        <p:txBody>
          <a:bodyPr wrap="square">
            <a:noAutofit/>
          </a:bodyPr>
          <a:lstStyle/>
          <a:p>
            <a:pPr algn="ctr" rtl="0"/>
            <a:r>
              <a:rPr lang="en" sz="3600" b="1" i="0" u="none" strike="noStrike">
                <a:solidFill>
                  <a:srgbClr val="476D2D"/>
                </a:solidFill>
                <a:highlight>
                  <a:srgbClr val="000000">
                    <a:alpha val="0"/>
                  </a:srgbClr>
                </a:highlight>
                <a:latin typeface="Calibri"/>
              </a:rPr>
              <a:t>Multi-Scenario Field Development Planning</a:t>
            </a:r>
            <a:endParaRPr lang="ru-RU" sz="3600" b="1" i="0">
              <a:solidFill>
                <a:srgbClr val="476D2D"/>
              </a:solidFill>
              <a:effectLst/>
              <a:latin typeface="Calibri" panose="020F0502020204030204" pitchFamily="34" charset="0"/>
            </a:endParaRPr>
          </a:p>
          <a:p>
            <a:pPr algn="ctr"/>
            <a:endParaRPr lang="ru-RU" sz="3600" b="1" i="0">
              <a:solidFill>
                <a:srgbClr val="333F50"/>
              </a:solidFill>
              <a:effectLst/>
              <a:latin typeface="Calibri" panose="020F0502020204030204" pitchFamily="34" charset="0"/>
            </a:endParaRPr>
          </a:p>
          <a:p>
            <a:pPr algn="ctr" rtl="0"/>
            <a:r>
              <a:rPr lang="en" sz="3600" b="1" i="0" u="none" strike="noStrike">
                <a:solidFill>
                  <a:srgbClr val="333F50"/>
                </a:solidFill>
                <a:highlight>
                  <a:srgbClr val="000000">
                    <a:alpha val="0"/>
                  </a:srgbClr>
                </a:highlight>
                <a:latin typeface="Calibri"/>
              </a:rPr>
              <a:t>Multi-Scenario</a:t>
            </a:r>
            <a:endParaRPr lang="en-US" sz="3600" b="1">
              <a:solidFill>
                <a:srgbClr val="333F50"/>
              </a:solidFill>
              <a:latin typeface="Calibri" panose="020F0502020204030204" pitchFamily="34" charset="0"/>
            </a:endParaRPr>
          </a:p>
          <a:p>
            <a:pPr algn="ctr" rtl="0"/>
            <a:r>
              <a:rPr lang="en" sz="3600" b="1" i="0" u="none" strike="noStrike">
                <a:solidFill>
                  <a:srgbClr val="333F50"/>
                </a:solidFill>
                <a:highlight>
                  <a:srgbClr val="000000">
                    <a:alpha val="0"/>
                  </a:srgbClr>
                </a:highlight>
                <a:latin typeface="Calibri"/>
              </a:rPr>
              <a:t>Field Development Planning</a:t>
            </a:r>
            <a:endParaRPr lang="ru-RU" sz="3600" b="1">
              <a:solidFill>
                <a:srgbClr val="333F50"/>
              </a:solidFill>
            </a:endParaRP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097" y="1066975"/>
            <a:ext cx="3908857" cy="777062"/>
          </a:xfrm>
          <a:prstGeom prst="rect">
            <a:avLst/>
          </a:prstGeom>
          <a:effectLst>
            <a:glow rad="533400">
              <a:schemeClr val="accent1">
                <a:lumMod val="20000"/>
                <a:lumOff val="80000"/>
                <a:alpha val="40000"/>
              </a:schemeClr>
            </a:glow>
          </a:effectLst>
        </p:spPr>
      </p:pic>
      <p:sp>
        <p:nvSpPr>
          <p:cNvPr id="4" name="Скругленный прямоугольник 3"/>
          <p:cNvSpPr/>
          <p:nvPr/>
        </p:nvSpPr>
        <p:spPr>
          <a:xfrm>
            <a:off x="5374421" y="5926014"/>
            <a:ext cx="1495911" cy="330335"/>
          </a:xfrm>
          <a:prstGeom prst="roundRect">
            <a:avLst>
              <a:gd name="adj" fmla="val 4843"/>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en" sz="1800" b="0" i="0" u="none" strike="noStrike">
                <a:solidFill>
                  <a:srgbClr val="333F50"/>
                </a:solidFill>
                <a:highlight>
                  <a:srgbClr val="000000">
                    <a:alpha val="0"/>
                  </a:srgbClr>
                </a:highlight>
                <a:latin typeface="Calibri"/>
              </a:rPr>
              <a:t>2022</a:t>
            </a:r>
            <a:endParaRPr lang="ru-RU">
              <a:solidFill>
                <a:srgbClr val="333F50"/>
              </a:solidFill>
            </a:endParaRPr>
          </a:p>
        </p:txBody>
      </p:sp>
    </p:spTree>
    <p:extLst>
      <p:ext uri="{BB962C8B-B14F-4D97-AF65-F5344CB8AC3E}">
        <p14:creationId xmlns:p14="http://schemas.microsoft.com/office/powerpoint/2010/main" val="135419465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8690481" y="1600200"/>
            <a:ext cx="3155269" cy="2911296"/>
          </a:xfrm>
          <a:prstGeom prst="roundRect">
            <a:avLst>
              <a:gd name="adj" fmla="val 2187"/>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sp>
        <p:nvSpPr>
          <p:cNvPr id="3" name="Заголовок 2"/>
          <p:cNvSpPr>
            <a:spLocks noGrp="1"/>
          </p:cNvSpPr>
          <p:nvPr>
            <p:ph type="title"/>
          </p:nvPr>
        </p:nvSpPr>
        <p:spPr>
          <a:xfrm>
            <a:off x="288490" y="77843"/>
            <a:ext cx="9363788" cy="501968"/>
          </a:xfrm>
        </p:spPr>
        <p:txBody>
          <a:bodyPr>
            <a:noAutofit/>
          </a:bodyPr>
          <a:lstStyle/>
          <a:p>
            <a:pPr rtl="0"/>
            <a:r>
              <a:rPr lang="en" sz="2400" b="1" i="0" u="none" strike="noStrike">
                <a:solidFill>
                  <a:srgbClr val="3E3E40"/>
                </a:solidFill>
                <a:highlight>
                  <a:srgbClr val="000000">
                    <a:alpha val="0"/>
                  </a:srgbClr>
                </a:highlight>
                <a:latin typeface="Calibri"/>
              </a:rPr>
              <a:t>Features of PolyPlan. 3D digital asset twin Drilling  </a:t>
            </a:r>
            <a:endParaRPr lang="ru-RU" sz="2400" b="1">
              <a:solidFill>
                <a:srgbClr val="3E3E40"/>
              </a:solidFill>
              <a:latin typeface="Calibri"/>
            </a:endParaRPr>
          </a:p>
        </p:txBody>
      </p:sp>
      <p:pic>
        <p:nvPicPr>
          <p:cNvPr id="4" name="Picture 7">
            <a:extLst>
              <a:ext uri="{FF2B5EF4-FFF2-40B4-BE49-F238E27FC236}">
                <a16:creationId xmlns:a16="http://schemas.microsoft.com/office/drawing/2014/main" xmlns="" id="{B33C3968-373C-B949-9CC9-9611C2B89BE1}"/>
              </a:ext>
            </a:extLst>
          </p:cNvPr>
          <p:cNvPicPr/>
          <p:nvPr/>
        </p:nvPicPr>
        <p:blipFill>
          <a:blip r:embed="rId2"/>
          <a:stretch>
            <a:fillRect/>
          </a:stretch>
        </p:blipFill>
        <p:spPr>
          <a:xfrm>
            <a:off x="481920" y="1600199"/>
            <a:ext cx="7923525" cy="3268049"/>
          </a:xfrm>
          <a:prstGeom prst="rect">
            <a:avLst/>
          </a:prstGeom>
          <a:ln>
            <a:solidFill>
              <a:schemeClr val="bg2">
                <a:lumMod val="90000"/>
              </a:schemeClr>
            </a:solidFill>
          </a:ln>
        </p:spPr>
      </p:pic>
      <p:sp>
        <p:nvSpPr>
          <p:cNvPr id="5" name="Прямоугольник 4"/>
          <p:cNvSpPr/>
          <p:nvPr/>
        </p:nvSpPr>
        <p:spPr>
          <a:xfrm>
            <a:off x="8986377" y="1956950"/>
            <a:ext cx="2563476" cy="2554545"/>
          </a:xfrm>
          <a:prstGeom prst="rect">
            <a:avLst/>
          </a:prstGeom>
        </p:spPr>
        <p:txBody>
          <a:bodyPr wrap="square">
            <a:noAutofit/>
          </a:bodyPr>
          <a:lstStyle/>
          <a:p>
            <a:pPr rtl="0"/>
            <a:r>
              <a:rPr lang="en" sz="1600" b="0" i="0" u="none" strike="noStrike" dirty="0">
                <a:highlight>
                  <a:srgbClr val="000000">
                    <a:alpha val="0"/>
                  </a:srgbClr>
                </a:highlight>
                <a:latin typeface="Calibri"/>
              </a:rPr>
              <a:t>In just a few clicks, the application interface allows to set projected position of a well, perform perforation, and set production target, which are then transmitted to a 3D simulator for dynamic model calculations.</a:t>
            </a:r>
          </a:p>
        </p:txBody>
      </p:sp>
      <p:sp>
        <p:nvSpPr>
          <p:cNvPr id="6" name="TextBox 5"/>
          <p:cNvSpPr txBox="1"/>
          <p:nvPr/>
        </p:nvSpPr>
        <p:spPr>
          <a:xfrm>
            <a:off x="11623431" y="6421098"/>
            <a:ext cx="341760" cy="276999"/>
          </a:xfrm>
          <a:prstGeom prst="rect">
            <a:avLst/>
          </a:prstGeom>
          <a:noFill/>
        </p:spPr>
        <p:txBody>
          <a:bodyPr wrap="none" rtlCol="0">
            <a:noAutofit/>
          </a:bodyPr>
          <a:lstStyle/>
          <a:p>
            <a:pPr rtl="0"/>
            <a:r>
              <a:rPr lang="en" sz="1200" b="0" i="0" u="none" strike="noStrike">
                <a:solidFill>
                  <a:srgbClr val="808080"/>
                </a:solidFill>
                <a:highlight>
                  <a:srgbClr val="000000">
                    <a:alpha val="0"/>
                  </a:srgbClr>
                </a:highlight>
                <a:latin typeface="Calibri"/>
              </a:rPr>
              <a:t>10</a:t>
            </a:r>
            <a:endParaRPr lang="ru-RU" sz="1200">
              <a:solidFill>
                <a:schemeClr val="bg1">
                  <a:lumMod val="50000"/>
                </a:schemeClr>
              </a:solidFill>
            </a:endParaRPr>
          </a:p>
        </p:txBody>
      </p:sp>
    </p:spTree>
    <p:extLst>
      <p:ext uri="{BB962C8B-B14F-4D97-AF65-F5344CB8AC3E}">
        <p14:creationId xmlns:p14="http://schemas.microsoft.com/office/powerpoint/2010/main" val="4513881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8514635" y="1831939"/>
            <a:ext cx="3155269" cy="2617432"/>
          </a:xfrm>
          <a:prstGeom prst="roundRect">
            <a:avLst>
              <a:gd name="adj" fmla="val 2187"/>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pic>
        <p:nvPicPr>
          <p:cNvPr id="6" name="Рисунок 5"/>
          <p:cNvPicPr/>
          <p:nvPr/>
        </p:nvPicPr>
        <p:blipFill>
          <a:blip r:embed="rId2"/>
          <a:stretch>
            <a:fillRect/>
          </a:stretch>
        </p:blipFill>
        <p:spPr>
          <a:xfrm>
            <a:off x="313284" y="1415562"/>
            <a:ext cx="7714093" cy="3954025"/>
          </a:xfrm>
          <a:prstGeom prst="rect">
            <a:avLst/>
          </a:prstGeom>
          <a:ln>
            <a:solidFill>
              <a:schemeClr val="bg2">
                <a:lumMod val="90000"/>
              </a:schemeClr>
            </a:solidFill>
          </a:ln>
        </p:spPr>
      </p:pic>
      <p:sp>
        <p:nvSpPr>
          <p:cNvPr id="5" name="Заголовок 2">
            <a:extLst>
              <a:ext uri="{FF2B5EF4-FFF2-40B4-BE49-F238E27FC236}">
                <a16:creationId xmlns:a16="http://schemas.microsoft.com/office/drawing/2014/main" xmlns="" id="{2943713D-D89F-41B2-92C4-2530ACE23487}"/>
              </a:ext>
            </a:extLst>
          </p:cNvPr>
          <p:cNvSpPr>
            <a:spLocks noGrp="1"/>
          </p:cNvSpPr>
          <p:nvPr>
            <p:ph type="title"/>
          </p:nvPr>
        </p:nvSpPr>
        <p:spPr>
          <a:xfrm>
            <a:off x="313284" y="152789"/>
            <a:ext cx="8997770" cy="501968"/>
          </a:xfrm>
        </p:spPr>
        <p:txBody>
          <a:bodyPr>
            <a:noAutofit/>
          </a:bodyPr>
          <a:lstStyle/>
          <a:p>
            <a:pPr rtl="0"/>
            <a:r>
              <a:rPr lang="en" sz="2300" b="1" i="0" u="none" strike="noStrike">
                <a:solidFill>
                  <a:srgbClr val="3E3E40"/>
                </a:solidFill>
                <a:highlight>
                  <a:srgbClr val="000000">
                    <a:alpha val="0"/>
                  </a:srgbClr>
                </a:highlight>
                <a:latin typeface="Calibri"/>
              </a:rPr>
              <a:t>Features of PolyPlan. 3D digital asset twin</a:t>
            </a:r>
            <a:br>
              <a:rPr lang="en" sz="2300" b="1" i="0" u="none" strike="noStrike">
                <a:solidFill>
                  <a:srgbClr val="3E3E40"/>
                </a:solidFill>
                <a:highlight>
                  <a:srgbClr val="000000">
                    <a:alpha val="0"/>
                  </a:srgbClr>
                </a:highlight>
                <a:latin typeface="Calibri"/>
              </a:rPr>
            </a:br>
            <a:r>
              <a:rPr lang="en" sz="2300" b="1" i="0" u="none" strike="noStrike">
                <a:solidFill>
                  <a:srgbClr val="3E3E40"/>
                </a:solidFill>
                <a:highlight>
                  <a:srgbClr val="000000">
                    <a:alpha val="0"/>
                  </a:srgbClr>
                </a:highlight>
                <a:latin typeface="Calibri"/>
              </a:rPr>
              <a:t>Optimization of production targets </a:t>
            </a:r>
          </a:p>
        </p:txBody>
      </p:sp>
      <p:sp>
        <p:nvSpPr>
          <p:cNvPr id="7" name="Прямоугольник 6"/>
          <p:cNvSpPr/>
          <p:nvPr/>
        </p:nvSpPr>
        <p:spPr>
          <a:xfrm>
            <a:off x="8752514" y="2141046"/>
            <a:ext cx="2679509" cy="2308324"/>
          </a:xfrm>
          <a:prstGeom prst="rect">
            <a:avLst/>
          </a:prstGeom>
        </p:spPr>
        <p:txBody>
          <a:bodyPr wrap="square">
            <a:noAutofit/>
          </a:bodyPr>
          <a:lstStyle/>
          <a:p>
            <a:pPr rtl="0"/>
            <a:r>
              <a:rPr lang="en" sz="1600" b="0" i="0" u="none" strike="noStrike">
                <a:highlight>
                  <a:srgbClr val="000000">
                    <a:alpha val="0"/>
                  </a:srgbClr>
                </a:highlight>
                <a:latin typeface="Calibri"/>
              </a:rPr>
              <a:t>In just two clicks, the software interface allows to set the desired production target of each injector in a digital asset twin and calculate the asset response in a 3D dynamic simulator</a:t>
            </a:r>
          </a:p>
        </p:txBody>
      </p:sp>
      <p:sp>
        <p:nvSpPr>
          <p:cNvPr id="8" name="TextBox 7"/>
          <p:cNvSpPr txBox="1"/>
          <p:nvPr/>
        </p:nvSpPr>
        <p:spPr>
          <a:xfrm>
            <a:off x="11623431" y="6421098"/>
            <a:ext cx="341760" cy="276999"/>
          </a:xfrm>
          <a:prstGeom prst="rect">
            <a:avLst/>
          </a:prstGeom>
          <a:noFill/>
        </p:spPr>
        <p:txBody>
          <a:bodyPr wrap="none" rtlCol="0">
            <a:noAutofit/>
          </a:bodyPr>
          <a:lstStyle/>
          <a:p>
            <a:pPr rtl="0"/>
            <a:r>
              <a:rPr lang="en" sz="1200" b="0" i="0" u="none" strike="noStrike">
                <a:solidFill>
                  <a:srgbClr val="808080"/>
                </a:solidFill>
                <a:highlight>
                  <a:srgbClr val="000000">
                    <a:alpha val="0"/>
                  </a:srgbClr>
                </a:highlight>
                <a:latin typeface="Calibri"/>
              </a:rPr>
              <a:t>11</a:t>
            </a:r>
            <a:endParaRPr lang="ru-RU" sz="1200">
              <a:solidFill>
                <a:schemeClr val="bg1">
                  <a:lumMod val="50000"/>
                </a:schemeClr>
              </a:solidFill>
            </a:endParaRPr>
          </a:p>
        </p:txBody>
      </p:sp>
    </p:spTree>
    <p:extLst>
      <p:ext uri="{BB962C8B-B14F-4D97-AF65-F5344CB8AC3E}">
        <p14:creationId xmlns:p14="http://schemas.microsoft.com/office/powerpoint/2010/main" val="9849032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r="20125"/>
          <a:stretch>
            <a:fillRect/>
          </a:stretch>
        </p:blipFill>
        <p:spPr bwMode="auto">
          <a:xfrm>
            <a:off x="731520" y="1255521"/>
            <a:ext cx="7035282" cy="3977087"/>
          </a:xfrm>
          <a:prstGeom prst="rect">
            <a:avLst/>
          </a:prstGeom>
          <a:ln>
            <a:solidFill>
              <a:schemeClr val="bg2">
                <a:lumMod val="90000"/>
              </a:schemeClr>
            </a:solidFill>
          </a:ln>
          <a:extLst>
            <a:ext uri="{53640926-AAD7-44D8-BBD7-CCE9431645EC}">
              <a14:shadowObscured xmlns:a14="http://schemas.microsoft.com/office/drawing/2010/main"/>
            </a:ext>
          </a:extLst>
        </p:spPr>
      </p:pic>
      <p:sp>
        <p:nvSpPr>
          <p:cNvPr id="2" name="Заголовок 1">
            <a:extLst>
              <a:ext uri="{FF2B5EF4-FFF2-40B4-BE49-F238E27FC236}">
                <a16:creationId xmlns:a16="http://schemas.microsoft.com/office/drawing/2014/main" xmlns="" id="{772A5192-FBEB-636A-3329-4FBD98E3F314}"/>
              </a:ext>
            </a:extLst>
          </p:cNvPr>
          <p:cNvSpPr>
            <a:spLocks noGrp="1"/>
          </p:cNvSpPr>
          <p:nvPr>
            <p:ph type="title"/>
          </p:nvPr>
        </p:nvSpPr>
        <p:spPr>
          <a:xfrm>
            <a:off x="326683" y="91245"/>
            <a:ext cx="8157894" cy="501968"/>
          </a:xfrm>
        </p:spPr>
        <p:txBody>
          <a:bodyPr>
            <a:noAutofit/>
          </a:bodyPr>
          <a:lstStyle/>
          <a:p>
            <a:pPr rtl="0"/>
            <a:r>
              <a:rPr lang="en" sz="2300" b="1" i="0" u="none" strike="noStrike">
                <a:solidFill>
                  <a:srgbClr val="3E3E40"/>
                </a:solidFill>
                <a:highlight>
                  <a:srgbClr val="000000">
                    <a:alpha val="0"/>
                  </a:srgbClr>
                </a:highlight>
                <a:latin typeface="Calibri"/>
              </a:rPr>
              <a:t>Features of PolyPlan. 3D digital asset twin Statistics for a specific development scenario </a:t>
            </a:r>
          </a:p>
        </p:txBody>
      </p:sp>
      <p:sp>
        <p:nvSpPr>
          <p:cNvPr id="6" name="Скругленный прямоугольник 5"/>
          <p:cNvSpPr/>
          <p:nvPr/>
        </p:nvSpPr>
        <p:spPr>
          <a:xfrm>
            <a:off x="8097715" y="1659968"/>
            <a:ext cx="3534508" cy="3131841"/>
          </a:xfrm>
          <a:prstGeom prst="roundRect">
            <a:avLst>
              <a:gd name="adj" fmla="val 2187"/>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sp>
        <p:nvSpPr>
          <p:cNvPr id="5" name="Прямоугольник 4"/>
          <p:cNvSpPr/>
          <p:nvPr/>
        </p:nvSpPr>
        <p:spPr>
          <a:xfrm>
            <a:off x="8339503" y="1945789"/>
            <a:ext cx="3050931" cy="2554545"/>
          </a:xfrm>
          <a:prstGeom prst="rect">
            <a:avLst/>
          </a:prstGeom>
        </p:spPr>
        <p:txBody>
          <a:bodyPr wrap="square">
            <a:noAutofit/>
          </a:bodyPr>
          <a:lstStyle/>
          <a:p>
            <a:pPr rtl="0"/>
            <a:r>
              <a:rPr lang="en-US" sz="1600" b="0" i="0" u="none" strike="noStrike" dirty="0">
                <a:highlight>
                  <a:srgbClr val="000000">
                    <a:alpha val="0"/>
                  </a:srgbClr>
                </a:highlight>
                <a:latin typeface="Calibri"/>
              </a:rPr>
              <a:t>An automatically generated report containing the performance results of a petroleum engineering team that assists in selecting the optimal development scenario and performing a quick comparison of the operation results of different teams to pick the most effective actions for each scenario.</a:t>
            </a:r>
          </a:p>
        </p:txBody>
      </p:sp>
      <p:sp>
        <p:nvSpPr>
          <p:cNvPr id="7" name="TextBox 6"/>
          <p:cNvSpPr txBox="1"/>
          <p:nvPr/>
        </p:nvSpPr>
        <p:spPr>
          <a:xfrm>
            <a:off x="11623431" y="6421098"/>
            <a:ext cx="341760" cy="276999"/>
          </a:xfrm>
          <a:prstGeom prst="rect">
            <a:avLst/>
          </a:prstGeom>
          <a:noFill/>
        </p:spPr>
        <p:txBody>
          <a:bodyPr wrap="none" rtlCol="0">
            <a:noAutofit/>
          </a:bodyPr>
          <a:lstStyle/>
          <a:p>
            <a:pPr rtl="0"/>
            <a:r>
              <a:rPr lang="en" sz="1200" b="0" i="0" u="none" strike="noStrike">
                <a:solidFill>
                  <a:srgbClr val="808080"/>
                </a:solidFill>
                <a:highlight>
                  <a:srgbClr val="000000">
                    <a:alpha val="0"/>
                  </a:srgbClr>
                </a:highlight>
                <a:latin typeface="Calibri"/>
              </a:rPr>
              <a:t>12</a:t>
            </a:r>
            <a:endParaRPr lang="ru-RU" sz="1200">
              <a:solidFill>
                <a:schemeClr val="bg1">
                  <a:lumMod val="50000"/>
                </a:schemeClr>
              </a:solidFill>
            </a:endParaRPr>
          </a:p>
        </p:txBody>
      </p:sp>
    </p:spTree>
    <p:extLst>
      <p:ext uri="{BB962C8B-B14F-4D97-AF65-F5344CB8AC3E}">
        <p14:creationId xmlns:p14="http://schemas.microsoft.com/office/powerpoint/2010/main" val="41499264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7464669" y="1565520"/>
            <a:ext cx="4149969" cy="3063436"/>
          </a:xfrm>
          <a:prstGeom prst="roundRect">
            <a:avLst>
              <a:gd name="adj" fmla="val 2187"/>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pic>
        <p:nvPicPr>
          <p:cNvPr id="4" name="Рисунок 3"/>
          <p:cNvPicPr/>
          <p:nvPr/>
        </p:nvPicPr>
        <p:blipFill>
          <a:blip r:embed="rId2"/>
          <a:srcRect r="17988"/>
          <a:stretch>
            <a:fillRect/>
          </a:stretch>
        </p:blipFill>
        <p:spPr bwMode="auto">
          <a:xfrm>
            <a:off x="497751" y="1565519"/>
            <a:ext cx="6456963" cy="3886896"/>
          </a:xfrm>
          <a:prstGeom prst="rect">
            <a:avLst/>
          </a:prstGeom>
          <a:ln>
            <a:solidFill>
              <a:schemeClr val="bg2">
                <a:lumMod val="90000"/>
              </a:schemeClr>
            </a:solidFill>
          </a:ln>
          <a:extLst>
            <a:ext uri="{53640926-AAD7-44D8-BBD7-CCE9431645EC}">
              <a14:shadowObscured xmlns:a14="http://schemas.microsoft.com/office/drawing/2010/main"/>
            </a:ext>
          </a:extLst>
        </p:spPr>
      </p:pic>
      <p:sp>
        <p:nvSpPr>
          <p:cNvPr id="5" name="Прямоугольник 4"/>
          <p:cNvSpPr/>
          <p:nvPr/>
        </p:nvSpPr>
        <p:spPr>
          <a:xfrm>
            <a:off x="7788418" y="1995279"/>
            <a:ext cx="3632790" cy="2554545"/>
          </a:xfrm>
          <a:prstGeom prst="rect">
            <a:avLst/>
          </a:prstGeom>
        </p:spPr>
        <p:txBody>
          <a:bodyPr wrap="square">
            <a:noAutofit/>
          </a:bodyPr>
          <a:lstStyle/>
          <a:p>
            <a:pPr rtl="0"/>
            <a:r>
              <a:rPr lang="en" sz="1600" b="0" i="0" u="none" strike="noStrike" dirty="0">
                <a:highlight>
                  <a:srgbClr val="000000">
                    <a:alpha val="0"/>
                  </a:srgbClr>
                </a:highlight>
                <a:latin typeface="Calibri"/>
              </a:rPr>
              <a:t>Based on the information from a 3D model, field responses are automatically generated in the form of production logging, well testing, and OH results for each existing or newly drilled well, helping to plan an optimal strategy for monitoring field development using a 3D digital asset twin.</a:t>
            </a:r>
          </a:p>
        </p:txBody>
      </p:sp>
      <p:sp>
        <p:nvSpPr>
          <p:cNvPr id="6" name="Заголовок 2">
            <a:extLst>
              <a:ext uri="{FF2B5EF4-FFF2-40B4-BE49-F238E27FC236}">
                <a16:creationId xmlns:a16="http://schemas.microsoft.com/office/drawing/2014/main" xmlns="" id="{84D83698-8CA0-463D-98AA-8739EA4E338D}"/>
              </a:ext>
            </a:extLst>
          </p:cNvPr>
          <p:cNvSpPr>
            <a:spLocks noGrp="1"/>
          </p:cNvSpPr>
          <p:nvPr>
            <p:ph type="title"/>
          </p:nvPr>
        </p:nvSpPr>
        <p:spPr>
          <a:xfrm>
            <a:off x="240098" y="125778"/>
            <a:ext cx="8991825" cy="503238"/>
          </a:xfrm>
        </p:spPr>
        <p:txBody>
          <a:bodyPr>
            <a:noAutofit/>
          </a:bodyPr>
          <a:lstStyle/>
          <a:p>
            <a:pPr rtl="0"/>
            <a:r>
              <a:rPr lang="en" sz="2300" b="1" i="0" u="none" strike="noStrike">
                <a:solidFill>
                  <a:srgbClr val="3E3E40"/>
                </a:solidFill>
                <a:highlight>
                  <a:srgbClr val="000000">
                    <a:alpha val="0"/>
                  </a:srgbClr>
                </a:highlight>
                <a:latin typeface="Calibri"/>
              </a:rPr>
              <a:t>Features of PolyPlan. 3D digital asset twin Modeling well surveillance</a:t>
            </a:r>
          </a:p>
        </p:txBody>
      </p:sp>
      <p:sp>
        <p:nvSpPr>
          <p:cNvPr id="7" name="TextBox 6"/>
          <p:cNvSpPr txBox="1"/>
          <p:nvPr/>
        </p:nvSpPr>
        <p:spPr>
          <a:xfrm>
            <a:off x="11623431" y="6421098"/>
            <a:ext cx="341760" cy="276999"/>
          </a:xfrm>
          <a:prstGeom prst="rect">
            <a:avLst/>
          </a:prstGeom>
          <a:noFill/>
        </p:spPr>
        <p:txBody>
          <a:bodyPr wrap="none" rtlCol="0">
            <a:noAutofit/>
          </a:bodyPr>
          <a:lstStyle/>
          <a:p>
            <a:pPr rtl="0"/>
            <a:r>
              <a:rPr lang="en" sz="1200" b="0" i="0" u="none" strike="noStrike">
                <a:solidFill>
                  <a:srgbClr val="808080"/>
                </a:solidFill>
                <a:highlight>
                  <a:srgbClr val="000000">
                    <a:alpha val="0"/>
                  </a:srgbClr>
                </a:highlight>
                <a:latin typeface="Calibri"/>
              </a:rPr>
              <a:t>13</a:t>
            </a:r>
            <a:endParaRPr lang="ru-RU" sz="1200">
              <a:solidFill>
                <a:schemeClr val="bg1">
                  <a:lumMod val="50000"/>
                </a:schemeClr>
              </a:solidFill>
            </a:endParaRPr>
          </a:p>
        </p:txBody>
      </p:sp>
    </p:spTree>
    <p:extLst>
      <p:ext uri="{BB962C8B-B14F-4D97-AF65-F5344CB8AC3E}">
        <p14:creationId xmlns:p14="http://schemas.microsoft.com/office/powerpoint/2010/main" val="2311971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l="1" r="32661"/>
          <a:stretch>
            <a:fillRect/>
          </a:stretch>
        </p:blipFill>
        <p:spPr bwMode="auto">
          <a:xfrm>
            <a:off x="478157" y="1300480"/>
            <a:ext cx="6775498" cy="4634161"/>
          </a:xfrm>
          <a:prstGeom prst="rect">
            <a:avLst/>
          </a:prstGeom>
          <a:ln>
            <a:solidFill>
              <a:schemeClr val="bg2">
                <a:lumMod val="90000"/>
              </a:schemeClr>
            </a:solidFill>
          </a:ln>
          <a:extLst>
            <a:ext uri="{53640926-AAD7-44D8-BBD7-CCE9431645EC}">
              <a14:shadowObscured xmlns:a14="http://schemas.microsoft.com/office/drawing/2010/main"/>
            </a:ext>
          </a:extLst>
        </p:spPr>
      </p:pic>
      <p:sp>
        <p:nvSpPr>
          <p:cNvPr id="6" name="Заголовок 2">
            <a:extLst>
              <a:ext uri="{FF2B5EF4-FFF2-40B4-BE49-F238E27FC236}">
                <a16:creationId xmlns:a16="http://schemas.microsoft.com/office/drawing/2014/main" xmlns="" id="{74FF900A-67E4-4C99-B5A5-0E26449A9611}"/>
              </a:ext>
            </a:extLst>
          </p:cNvPr>
          <p:cNvSpPr>
            <a:spLocks noGrp="1"/>
          </p:cNvSpPr>
          <p:nvPr>
            <p:ph type="title"/>
          </p:nvPr>
        </p:nvSpPr>
        <p:spPr>
          <a:xfrm>
            <a:off x="202777" y="104693"/>
            <a:ext cx="9451716" cy="503238"/>
          </a:xfrm>
        </p:spPr>
        <p:txBody>
          <a:bodyPr>
            <a:noAutofit/>
          </a:bodyPr>
          <a:lstStyle/>
          <a:p>
            <a:pPr rtl="0"/>
            <a:r>
              <a:rPr lang="en" sz="2300" b="1" i="0" u="none" strike="noStrike">
                <a:solidFill>
                  <a:srgbClr val="3E3E40"/>
                </a:solidFill>
                <a:highlight>
                  <a:srgbClr val="000000">
                    <a:alpha val="0"/>
                  </a:srgbClr>
                </a:highlight>
                <a:latin typeface="Calibri"/>
              </a:rPr>
              <a:t>Features of PolyPlan. 3D digital asset twin Distribution of reserves</a:t>
            </a:r>
          </a:p>
        </p:txBody>
      </p:sp>
      <p:sp>
        <p:nvSpPr>
          <p:cNvPr id="8" name="Скругленный прямоугольник 7"/>
          <p:cNvSpPr/>
          <p:nvPr/>
        </p:nvSpPr>
        <p:spPr>
          <a:xfrm>
            <a:off x="7579508" y="2453053"/>
            <a:ext cx="4149969" cy="2066193"/>
          </a:xfrm>
          <a:prstGeom prst="roundRect">
            <a:avLst>
              <a:gd name="adj" fmla="val 2187"/>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sp>
        <p:nvSpPr>
          <p:cNvPr id="5" name="Прямоугольник 4"/>
          <p:cNvSpPr/>
          <p:nvPr/>
        </p:nvSpPr>
        <p:spPr>
          <a:xfrm>
            <a:off x="7896129" y="2733269"/>
            <a:ext cx="3516725" cy="1569660"/>
          </a:xfrm>
          <a:prstGeom prst="rect">
            <a:avLst/>
          </a:prstGeom>
        </p:spPr>
        <p:txBody>
          <a:bodyPr wrap="square">
            <a:noAutofit/>
          </a:bodyPr>
          <a:lstStyle/>
          <a:p>
            <a:pPr rtl="0"/>
            <a:r>
              <a:rPr lang="en" sz="1600" b="0" i="0" u="none" strike="noStrike">
                <a:highlight>
                  <a:srgbClr val="000000">
                    <a:alpha val="0"/>
                  </a:srgbClr>
                </a:highlight>
                <a:latin typeface="Calibri"/>
              </a:rPr>
              <a:t>An automatically generated map revealing the distribution of current recoverable reserves, simplifying compaction drilling and production optimization decisions.</a:t>
            </a:r>
          </a:p>
        </p:txBody>
      </p:sp>
      <p:sp>
        <p:nvSpPr>
          <p:cNvPr id="7" name="TextBox 6"/>
          <p:cNvSpPr txBox="1"/>
          <p:nvPr/>
        </p:nvSpPr>
        <p:spPr>
          <a:xfrm>
            <a:off x="11623431" y="6421098"/>
            <a:ext cx="341760" cy="276999"/>
          </a:xfrm>
          <a:prstGeom prst="rect">
            <a:avLst/>
          </a:prstGeom>
          <a:noFill/>
        </p:spPr>
        <p:txBody>
          <a:bodyPr wrap="none" rtlCol="0">
            <a:noAutofit/>
          </a:bodyPr>
          <a:lstStyle/>
          <a:p>
            <a:pPr rtl="0"/>
            <a:r>
              <a:rPr lang="en" sz="1200" b="0" i="0" u="none" strike="noStrike">
                <a:solidFill>
                  <a:srgbClr val="808080"/>
                </a:solidFill>
                <a:highlight>
                  <a:srgbClr val="000000">
                    <a:alpha val="0"/>
                  </a:srgbClr>
                </a:highlight>
                <a:latin typeface="Calibri"/>
              </a:rPr>
              <a:t>14</a:t>
            </a:r>
            <a:endParaRPr lang="ru-RU" sz="1200">
              <a:solidFill>
                <a:schemeClr val="bg1">
                  <a:lumMod val="50000"/>
                </a:schemeClr>
              </a:solidFill>
            </a:endParaRPr>
          </a:p>
        </p:txBody>
      </p:sp>
    </p:spTree>
    <p:extLst>
      <p:ext uri="{BB962C8B-B14F-4D97-AF65-F5344CB8AC3E}">
        <p14:creationId xmlns:p14="http://schemas.microsoft.com/office/powerpoint/2010/main" val="29584192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7411917" y="2259623"/>
            <a:ext cx="4149969" cy="2138322"/>
          </a:xfrm>
          <a:prstGeom prst="roundRect">
            <a:avLst>
              <a:gd name="adj" fmla="val 2187"/>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pic>
        <p:nvPicPr>
          <p:cNvPr id="4" name="Объект 3"/>
          <p:cNvPicPr>
            <a:picLocks noGrp="1"/>
          </p:cNvPicPr>
          <p:nvPr>
            <p:ph idx="1"/>
          </p:nvPr>
        </p:nvPicPr>
        <p:blipFill>
          <a:blip r:embed="rId2"/>
          <a:srcRect r="31370"/>
          <a:stretch>
            <a:fillRect/>
          </a:stretch>
        </p:blipFill>
        <p:spPr bwMode="auto">
          <a:xfrm>
            <a:off x="575170" y="1203459"/>
            <a:ext cx="6364583" cy="4223538"/>
          </a:xfrm>
          <a:prstGeom prst="rect">
            <a:avLst/>
          </a:prstGeom>
          <a:ln>
            <a:solidFill>
              <a:schemeClr val="bg2">
                <a:lumMod val="90000"/>
              </a:schemeClr>
            </a:solidFill>
          </a:ln>
          <a:extLst>
            <a:ext uri="{53640926-AAD7-44D8-BBD7-CCE9431645EC}">
              <a14:shadowObscured xmlns:a14="http://schemas.microsoft.com/office/drawing/2010/main"/>
            </a:ext>
          </a:extLst>
        </p:spPr>
      </p:pic>
      <p:sp>
        <p:nvSpPr>
          <p:cNvPr id="7" name="Прямоугольник 6"/>
          <p:cNvSpPr/>
          <p:nvPr/>
        </p:nvSpPr>
        <p:spPr>
          <a:xfrm>
            <a:off x="7770301" y="2582062"/>
            <a:ext cx="3433199" cy="1815882"/>
          </a:xfrm>
          <a:prstGeom prst="rect">
            <a:avLst/>
          </a:prstGeom>
        </p:spPr>
        <p:txBody>
          <a:bodyPr wrap="square">
            <a:noAutofit/>
          </a:bodyPr>
          <a:lstStyle/>
          <a:p>
            <a:pPr rtl="0"/>
            <a:r>
              <a:rPr lang="en-US" sz="1600" b="0" i="0" u="none" strike="noStrike">
                <a:highlight>
                  <a:srgbClr val="000000">
                    <a:alpha val="0"/>
                  </a:srgbClr>
                </a:highlight>
                <a:latin typeface="Calibri"/>
              </a:rPr>
              <a:t>An automatically generated map revealing the distribution of current reservoir pressure, simplifying pressure support management for production optimization decisions.</a:t>
            </a:r>
          </a:p>
        </p:txBody>
      </p:sp>
      <p:sp>
        <p:nvSpPr>
          <p:cNvPr id="5" name="Заголовок 2">
            <a:extLst>
              <a:ext uri="{FF2B5EF4-FFF2-40B4-BE49-F238E27FC236}">
                <a16:creationId xmlns:a16="http://schemas.microsoft.com/office/drawing/2014/main" xmlns="" id="{B1CE1364-A40F-46E2-804B-B2684DE06780}"/>
              </a:ext>
            </a:extLst>
          </p:cNvPr>
          <p:cNvSpPr>
            <a:spLocks noGrp="1"/>
          </p:cNvSpPr>
          <p:nvPr>
            <p:ph type="title"/>
          </p:nvPr>
        </p:nvSpPr>
        <p:spPr>
          <a:xfrm>
            <a:off x="246740" y="91849"/>
            <a:ext cx="8756584" cy="503238"/>
          </a:xfrm>
        </p:spPr>
        <p:txBody>
          <a:bodyPr>
            <a:noAutofit/>
          </a:bodyPr>
          <a:lstStyle/>
          <a:p>
            <a:pPr rtl="0"/>
            <a:r>
              <a:rPr lang="en" sz="2300" b="1" i="0" u="none" strike="noStrike">
                <a:solidFill>
                  <a:srgbClr val="3E3E40"/>
                </a:solidFill>
                <a:highlight>
                  <a:srgbClr val="000000">
                    <a:alpha val="0"/>
                  </a:srgbClr>
                </a:highlight>
                <a:latin typeface="Calibri"/>
              </a:rPr>
              <a:t>Features of PolyPlan. 3D digital asset twin Formation pressure distribution </a:t>
            </a:r>
          </a:p>
        </p:txBody>
      </p:sp>
      <p:sp>
        <p:nvSpPr>
          <p:cNvPr id="6" name="TextBox 5"/>
          <p:cNvSpPr txBox="1"/>
          <p:nvPr/>
        </p:nvSpPr>
        <p:spPr>
          <a:xfrm>
            <a:off x="11623431" y="6421098"/>
            <a:ext cx="341760" cy="276999"/>
          </a:xfrm>
          <a:prstGeom prst="rect">
            <a:avLst/>
          </a:prstGeom>
          <a:noFill/>
        </p:spPr>
        <p:txBody>
          <a:bodyPr wrap="none" rtlCol="0">
            <a:noAutofit/>
          </a:bodyPr>
          <a:lstStyle/>
          <a:p>
            <a:pPr rtl="0"/>
            <a:r>
              <a:rPr lang="en" sz="1200" b="0" i="0" u="none" strike="noStrike">
                <a:solidFill>
                  <a:srgbClr val="808080"/>
                </a:solidFill>
                <a:highlight>
                  <a:srgbClr val="000000">
                    <a:alpha val="0"/>
                  </a:srgbClr>
                </a:highlight>
                <a:latin typeface="Calibri"/>
              </a:rPr>
              <a:t>15</a:t>
            </a:r>
            <a:endParaRPr lang="ru-RU" sz="1200">
              <a:solidFill>
                <a:schemeClr val="bg1">
                  <a:lumMod val="50000"/>
                </a:schemeClr>
              </a:solidFill>
            </a:endParaRPr>
          </a:p>
        </p:txBody>
      </p:sp>
    </p:spTree>
    <p:extLst>
      <p:ext uri="{BB962C8B-B14F-4D97-AF65-F5344CB8AC3E}">
        <p14:creationId xmlns:p14="http://schemas.microsoft.com/office/powerpoint/2010/main" val="42337441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7683562" y="1635369"/>
            <a:ext cx="3553956" cy="3349869"/>
          </a:xfrm>
          <a:prstGeom prst="roundRect">
            <a:avLst>
              <a:gd name="adj" fmla="val 2187"/>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sp>
        <p:nvSpPr>
          <p:cNvPr id="3" name="Заголовок 2"/>
          <p:cNvSpPr>
            <a:spLocks noGrp="1"/>
          </p:cNvSpPr>
          <p:nvPr>
            <p:ph type="title"/>
          </p:nvPr>
        </p:nvSpPr>
        <p:spPr>
          <a:xfrm>
            <a:off x="267110" y="86892"/>
            <a:ext cx="7226902" cy="501968"/>
          </a:xfrm>
        </p:spPr>
        <p:txBody>
          <a:bodyPr>
            <a:noAutofit/>
          </a:bodyPr>
          <a:lstStyle/>
          <a:p>
            <a:pPr rtl="0"/>
            <a:r>
              <a:rPr lang="en" sz="2300" b="1" i="0" u="none" strike="noStrike">
                <a:solidFill>
                  <a:srgbClr val="3E3E40"/>
                </a:solidFill>
                <a:highlight>
                  <a:srgbClr val="000000">
                    <a:alpha val="0"/>
                  </a:srgbClr>
                </a:highlight>
                <a:latin typeface="Calibri"/>
              </a:rPr>
              <a:t>The development plan for block B18, adjusted by the digital asset twin. Drilling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l="53750" t="24445" r="10781" b="10277"/>
          <a:stretch>
            <a:fillRect/>
          </a:stretch>
        </p:blipFill>
        <p:spPr bwMode="auto">
          <a:xfrm>
            <a:off x="640845" y="1104021"/>
            <a:ext cx="6531141" cy="511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xmlns="" id="{81EA71A3-652C-4287-BC63-4E0FF72445A5}"/>
              </a:ext>
            </a:extLst>
          </p:cNvPr>
          <p:cNvSpPr txBox="1"/>
          <p:nvPr/>
        </p:nvSpPr>
        <p:spPr>
          <a:xfrm>
            <a:off x="7990262" y="1951501"/>
            <a:ext cx="2940555" cy="2862322"/>
          </a:xfrm>
          <a:prstGeom prst="rect">
            <a:avLst/>
          </a:prstGeom>
          <a:noFill/>
        </p:spPr>
        <p:txBody>
          <a:bodyPr wrap="square">
            <a:noAutofit/>
          </a:bodyPr>
          <a:lstStyle/>
          <a:p>
            <a:pPr rtl="0"/>
            <a:r>
              <a:rPr lang="en" sz="1800" b="0" i="0" u="none" strike="noStrike" dirty="0">
                <a:solidFill>
                  <a:srgbClr val="000000"/>
                </a:solidFill>
                <a:highlight>
                  <a:srgbClr val="000000">
                    <a:alpha val="0"/>
                  </a:srgbClr>
                </a:highlight>
                <a:latin typeface="Calibri"/>
              </a:rPr>
              <a:t>Horizontal drilling in areas with the highest concentration of current recoverable reserves into formation units with the highest permeability - A&amp;B was chosen as the most economically viable option for the tested block.</a:t>
            </a:r>
            <a:endParaRPr lang="ru-RU" dirty="0"/>
          </a:p>
        </p:txBody>
      </p:sp>
      <p:sp>
        <p:nvSpPr>
          <p:cNvPr id="6" name="Прямоугольник 5">
            <a:extLst>
              <a:ext uri="{FF2B5EF4-FFF2-40B4-BE49-F238E27FC236}">
                <a16:creationId xmlns:a16="http://schemas.microsoft.com/office/drawing/2014/main" xmlns="" id="{BD9CD5B4-4BAD-4713-8841-9C1345A547EE}"/>
              </a:ext>
            </a:extLst>
          </p:cNvPr>
          <p:cNvSpPr/>
          <p:nvPr/>
        </p:nvSpPr>
        <p:spPr>
          <a:xfrm>
            <a:off x="640845" y="3469289"/>
            <a:ext cx="6591739" cy="297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sp>
        <p:nvSpPr>
          <p:cNvPr id="7" name="Прямоугольник 6">
            <a:extLst>
              <a:ext uri="{FF2B5EF4-FFF2-40B4-BE49-F238E27FC236}">
                <a16:creationId xmlns:a16="http://schemas.microsoft.com/office/drawing/2014/main" xmlns="" id="{2DFEBB3B-D8B7-485D-A07B-93DB7E74F18C}"/>
              </a:ext>
            </a:extLst>
          </p:cNvPr>
          <p:cNvSpPr/>
          <p:nvPr/>
        </p:nvSpPr>
        <p:spPr>
          <a:xfrm>
            <a:off x="541535" y="5884291"/>
            <a:ext cx="6932644" cy="297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cxnSp>
        <p:nvCxnSpPr>
          <p:cNvPr id="5" name="Прямая со стрелкой 4">
            <a:extLst>
              <a:ext uri="{FF2B5EF4-FFF2-40B4-BE49-F238E27FC236}">
                <a16:creationId xmlns:a16="http://schemas.microsoft.com/office/drawing/2014/main" xmlns="" id="{944E6058-7D98-4837-EC7D-CACC7C22742C}"/>
              </a:ext>
            </a:extLst>
          </p:cNvPr>
          <p:cNvCxnSpPr/>
          <p:nvPr/>
        </p:nvCxnSpPr>
        <p:spPr>
          <a:xfrm flipH="1" flipV="1">
            <a:off x="3906415" y="1951501"/>
            <a:ext cx="3720164" cy="1045696"/>
          </a:xfrm>
          <a:prstGeom prst="straightConnector1">
            <a:avLst/>
          </a:prstGeom>
          <a:ln>
            <a:solidFill>
              <a:schemeClr val="accent6">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Прямая со стрелкой 9">
            <a:extLst>
              <a:ext uri="{FF2B5EF4-FFF2-40B4-BE49-F238E27FC236}">
                <a16:creationId xmlns:a16="http://schemas.microsoft.com/office/drawing/2014/main" xmlns="" id="{85D4EBE6-A923-7AE1-4D23-9CFAE1DF4E8C}"/>
              </a:ext>
            </a:extLst>
          </p:cNvPr>
          <p:cNvCxnSpPr/>
          <p:nvPr/>
        </p:nvCxnSpPr>
        <p:spPr>
          <a:xfrm flipH="1">
            <a:off x="3394839" y="2997197"/>
            <a:ext cx="4231740" cy="1503680"/>
          </a:xfrm>
          <a:prstGeom prst="straightConnector1">
            <a:avLst/>
          </a:prstGeom>
          <a:ln>
            <a:solidFill>
              <a:schemeClr val="accent6">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2" name="Прямая со стрелкой 11">
            <a:extLst>
              <a:ext uri="{FF2B5EF4-FFF2-40B4-BE49-F238E27FC236}">
                <a16:creationId xmlns:a16="http://schemas.microsoft.com/office/drawing/2014/main" xmlns="" id="{FA45A458-6BE4-9440-F74D-9D105C6F5265}"/>
              </a:ext>
            </a:extLst>
          </p:cNvPr>
          <p:cNvCxnSpPr/>
          <p:nvPr/>
        </p:nvCxnSpPr>
        <p:spPr>
          <a:xfrm flipH="1">
            <a:off x="5033498" y="2997197"/>
            <a:ext cx="2593081" cy="1748739"/>
          </a:xfrm>
          <a:prstGeom prst="straightConnector1">
            <a:avLst/>
          </a:prstGeom>
          <a:ln>
            <a:solidFill>
              <a:schemeClr val="accent6">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 name="Овал 1"/>
          <p:cNvSpPr/>
          <p:nvPr/>
        </p:nvSpPr>
        <p:spPr>
          <a:xfrm>
            <a:off x="7494012" y="2825747"/>
            <a:ext cx="342900" cy="342900"/>
          </a:xfrm>
          <a:prstGeom prst="ellipse">
            <a:avLst/>
          </a:prstGeom>
          <a:solidFill>
            <a:srgbClr val="C8E6CB"/>
          </a:solidFill>
          <a:ln>
            <a:solidFill>
              <a:srgbClr val="EDF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sp>
        <p:nvSpPr>
          <p:cNvPr id="13" name="TextBox 12"/>
          <p:cNvSpPr txBox="1"/>
          <p:nvPr/>
        </p:nvSpPr>
        <p:spPr>
          <a:xfrm>
            <a:off x="11623431" y="6421098"/>
            <a:ext cx="341760" cy="276999"/>
          </a:xfrm>
          <a:prstGeom prst="rect">
            <a:avLst/>
          </a:prstGeom>
          <a:noFill/>
        </p:spPr>
        <p:txBody>
          <a:bodyPr wrap="none" rtlCol="0">
            <a:noAutofit/>
          </a:bodyPr>
          <a:lstStyle/>
          <a:p>
            <a:pPr rtl="0"/>
            <a:r>
              <a:rPr lang="en" sz="1200" b="0" i="0" u="none" strike="noStrike">
                <a:solidFill>
                  <a:srgbClr val="808080"/>
                </a:solidFill>
                <a:highlight>
                  <a:srgbClr val="000000">
                    <a:alpha val="0"/>
                  </a:srgbClr>
                </a:highlight>
                <a:latin typeface="Calibri"/>
              </a:rPr>
              <a:t>16</a:t>
            </a:r>
            <a:endParaRPr lang="ru-RU" sz="1200">
              <a:solidFill>
                <a:schemeClr val="bg1">
                  <a:lumMod val="50000"/>
                </a:schemeClr>
              </a:solidFill>
            </a:endParaRPr>
          </a:p>
        </p:txBody>
      </p:sp>
    </p:spTree>
    <p:extLst>
      <p:ext uri="{BB962C8B-B14F-4D97-AF65-F5344CB8AC3E}">
        <p14:creationId xmlns:p14="http://schemas.microsoft.com/office/powerpoint/2010/main" val="17976710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7156939" y="1937676"/>
            <a:ext cx="3939493" cy="2735455"/>
          </a:xfrm>
          <a:prstGeom prst="roundRect">
            <a:avLst>
              <a:gd name="adj" fmla="val 2187"/>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sp>
        <p:nvSpPr>
          <p:cNvPr id="3" name="Заголовок 2"/>
          <p:cNvSpPr>
            <a:spLocks noGrp="1"/>
          </p:cNvSpPr>
          <p:nvPr>
            <p:ph type="title"/>
          </p:nvPr>
        </p:nvSpPr>
        <p:spPr>
          <a:xfrm>
            <a:off x="309852" y="66272"/>
            <a:ext cx="8588660" cy="501968"/>
          </a:xfrm>
        </p:spPr>
        <p:txBody>
          <a:bodyPr>
            <a:noAutofit/>
          </a:bodyPr>
          <a:lstStyle/>
          <a:p>
            <a:pPr rtl="0"/>
            <a:r>
              <a:rPr lang="en" sz="2300" b="1" i="0" u="none" strike="noStrike">
                <a:solidFill>
                  <a:srgbClr val="3E3E40"/>
                </a:solidFill>
                <a:highlight>
                  <a:srgbClr val="000000">
                    <a:alpha val="0"/>
                  </a:srgbClr>
                </a:highlight>
                <a:latin typeface="Calibri"/>
              </a:rPr>
              <a:t>The development plan for block B18, adjusted by the digital asset twin. Water/gas shut-offs and production target optimization </a:t>
            </a:r>
          </a:p>
        </p:txBody>
      </p:sp>
      <p:pic>
        <p:nvPicPr>
          <p:cNvPr id="4" name="Рисунок 3" descr="Chart, bubble chart&#10;&#10;Description automatically generated"/>
          <p:cNvPicPr/>
          <p:nvPr/>
        </p:nvPicPr>
        <p:blipFill>
          <a:blip r:embed="rId2"/>
          <a:srcRect t="3385"/>
          <a:stretch>
            <a:fillRect/>
          </a:stretch>
        </p:blipFill>
        <p:spPr bwMode="auto">
          <a:xfrm>
            <a:off x="919334" y="1197811"/>
            <a:ext cx="5288016" cy="2367804"/>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2065336" y="3305404"/>
            <a:ext cx="3691716" cy="338554"/>
          </a:xfrm>
          <a:prstGeom prst="rect">
            <a:avLst/>
          </a:prstGeom>
          <a:solidFill>
            <a:schemeClr val="bg1"/>
          </a:solidFill>
        </p:spPr>
        <p:txBody>
          <a:bodyPr wrap="none">
            <a:noAutofit/>
          </a:bodyPr>
          <a:lstStyle/>
          <a:p>
            <a:pPr rtl="0"/>
            <a:r>
              <a:rPr lang="en" sz="1600" b="1" i="0" u="none" strike="noStrike">
                <a:highlight>
                  <a:srgbClr val="000000">
                    <a:alpha val="0"/>
                  </a:srgbClr>
                </a:highlight>
                <a:latin typeface="Calibri"/>
              </a:rPr>
              <a:t>Current production-injection bubble map</a:t>
            </a:r>
            <a:endParaRPr lang="ru-RU" sz="1600"/>
          </a:p>
        </p:txBody>
      </p:sp>
      <p:pic>
        <p:nvPicPr>
          <p:cNvPr id="6" name="Рисунок 5" descr="Chart, bubble chart&#10;&#10;Description automatically generated"/>
          <p:cNvPicPr/>
          <p:nvPr/>
        </p:nvPicPr>
        <p:blipFill>
          <a:blip r:embed="rId3"/>
          <a:stretch>
            <a:fillRect/>
          </a:stretch>
        </p:blipFill>
        <p:spPr>
          <a:xfrm>
            <a:off x="919334" y="3775347"/>
            <a:ext cx="5288016" cy="2150921"/>
          </a:xfrm>
          <a:prstGeom prst="rect">
            <a:avLst/>
          </a:prstGeom>
        </p:spPr>
      </p:pic>
      <p:sp>
        <p:nvSpPr>
          <p:cNvPr id="7" name="Прямоугольник 6"/>
          <p:cNvSpPr/>
          <p:nvPr/>
        </p:nvSpPr>
        <p:spPr>
          <a:xfrm>
            <a:off x="2065336" y="5719103"/>
            <a:ext cx="3784113" cy="338554"/>
          </a:xfrm>
          <a:prstGeom prst="rect">
            <a:avLst/>
          </a:prstGeom>
          <a:solidFill>
            <a:schemeClr val="bg1"/>
          </a:solidFill>
        </p:spPr>
        <p:txBody>
          <a:bodyPr wrap="none">
            <a:noAutofit/>
          </a:bodyPr>
          <a:lstStyle/>
          <a:p>
            <a:pPr rtl="0"/>
            <a:r>
              <a:rPr lang="en" sz="1600" b="1" i="0" u="none" strike="noStrike">
                <a:highlight>
                  <a:srgbClr val="000000">
                    <a:alpha val="0"/>
                  </a:srgbClr>
                </a:highlight>
                <a:latin typeface="Calibri"/>
              </a:rPr>
              <a:t>Planning production-injection bubble map</a:t>
            </a:r>
            <a:endParaRPr lang="ru-RU" sz="1600"/>
          </a:p>
        </p:txBody>
      </p:sp>
      <p:sp>
        <p:nvSpPr>
          <p:cNvPr id="8" name="TextBox 7">
            <a:extLst>
              <a:ext uri="{FF2B5EF4-FFF2-40B4-BE49-F238E27FC236}">
                <a16:creationId xmlns:a16="http://schemas.microsoft.com/office/drawing/2014/main" xmlns="" id="{89C528EF-80C4-43D9-85F7-BD0A72F96E68}"/>
              </a:ext>
            </a:extLst>
          </p:cNvPr>
          <p:cNvSpPr txBox="1"/>
          <p:nvPr/>
        </p:nvSpPr>
        <p:spPr>
          <a:xfrm>
            <a:off x="7591423" y="2428219"/>
            <a:ext cx="3006756" cy="2308324"/>
          </a:xfrm>
          <a:prstGeom prst="rect">
            <a:avLst/>
          </a:prstGeom>
          <a:noFill/>
        </p:spPr>
        <p:txBody>
          <a:bodyPr wrap="square">
            <a:noAutofit/>
          </a:bodyPr>
          <a:lstStyle/>
          <a:p>
            <a:pPr rtl="0"/>
            <a:r>
              <a:rPr lang="en" sz="1600" b="0" i="0" u="none" strike="noStrike" dirty="0">
                <a:solidFill>
                  <a:srgbClr val="000000"/>
                </a:solidFill>
                <a:highlight>
                  <a:srgbClr val="000000">
                    <a:alpha val="0"/>
                  </a:srgbClr>
                </a:highlight>
                <a:latin typeface="Calibri"/>
              </a:rPr>
              <a:t>Production target optimization of producers and injectors is the most cost-effective activity which enchases oil recovery by increasing reservoir pressure and drawdown </a:t>
            </a:r>
            <a:endParaRPr lang="ru-RU" sz="1600" dirty="0"/>
          </a:p>
        </p:txBody>
      </p:sp>
      <p:sp>
        <p:nvSpPr>
          <p:cNvPr id="9" name="TextBox 8"/>
          <p:cNvSpPr txBox="1"/>
          <p:nvPr/>
        </p:nvSpPr>
        <p:spPr>
          <a:xfrm>
            <a:off x="11623431" y="6421098"/>
            <a:ext cx="341760" cy="276999"/>
          </a:xfrm>
          <a:prstGeom prst="rect">
            <a:avLst/>
          </a:prstGeom>
          <a:noFill/>
        </p:spPr>
        <p:txBody>
          <a:bodyPr wrap="none" rtlCol="0">
            <a:noAutofit/>
          </a:bodyPr>
          <a:lstStyle/>
          <a:p>
            <a:pPr rtl="0"/>
            <a:r>
              <a:rPr lang="en" sz="1200" b="0" i="0" u="none" strike="noStrike">
                <a:solidFill>
                  <a:srgbClr val="808080"/>
                </a:solidFill>
                <a:highlight>
                  <a:srgbClr val="000000">
                    <a:alpha val="0"/>
                  </a:srgbClr>
                </a:highlight>
                <a:latin typeface="Calibri"/>
              </a:rPr>
              <a:t>17</a:t>
            </a:r>
            <a:endParaRPr lang="ru-RU" sz="1200">
              <a:solidFill>
                <a:schemeClr val="bg1">
                  <a:lumMod val="50000"/>
                </a:schemeClr>
              </a:solidFill>
            </a:endParaRPr>
          </a:p>
        </p:txBody>
      </p:sp>
    </p:spTree>
    <p:extLst>
      <p:ext uri="{BB962C8B-B14F-4D97-AF65-F5344CB8AC3E}">
        <p14:creationId xmlns:p14="http://schemas.microsoft.com/office/powerpoint/2010/main" val="1607508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7904285" y="2079785"/>
            <a:ext cx="3746063" cy="2263615"/>
          </a:xfrm>
          <a:prstGeom prst="roundRect">
            <a:avLst>
              <a:gd name="adj" fmla="val 2187"/>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pic>
        <p:nvPicPr>
          <p:cNvPr id="4" name="Рисунок 3"/>
          <p:cNvPicPr/>
          <p:nvPr/>
        </p:nvPicPr>
        <p:blipFill>
          <a:blip r:embed="rId2">
            <a:extLst>
              <a:ext uri="{28A0092B-C50C-407E-A947-70E740481C1C}">
                <a14:useLocalDpi xmlns:a14="http://schemas.microsoft.com/office/drawing/2010/main" val="0"/>
              </a:ext>
            </a:extLst>
          </a:blip>
          <a:srcRect l="1151" t="1520" r="1239" b="1617"/>
          <a:stretch>
            <a:fillRect/>
          </a:stretch>
        </p:blipFill>
        <p:spPr bwMode="auto">
          <a:xfrm>
            <a:off x="547993" y="1279685"/>
            <a:ext cx="6858000" cy="4161453"/>
          </a:xfrm>
          <a:prstGeom prst="rect">
            <a:avLst/>
          </a:prstGeom>
          <a:noFill/>
          <a:ln>
            <a:solidFill>
              <a:srgbClr val="F2F2F2"/>
            </a:solidFill>
          </a:ln>
        </p:spPr>
      </p:pic>
      <p:sp>
        <p:nvSpPr>
          <p:cNvPr id="5" name="Прямоугольник 4"/>
          <p:cNvSpPr/>
          <p:nvPr/>
        </p:nvSpPr>
        <p:spPr>
          <a:xfrm>
            <a:off x="8253479" y="2549872"/>
            <a:ext cx="3047674" cy="1323439"/>
          </a:xfrm>
          <a:prstGeom prst="rect">
            <a:avLst/>
          </a:prstGeom>
        </p:spPr>
        <p:txBody>
          <a:bodyPr wrap="square">
            <a:noAutofit/>
          </a:bodyPr>
          <a:lstStyle/>
          <a:p>
            <a:pPr rtl="0"/>
            <a:r>
              <a:rPr lang="en" sz="1600" b="0" i="0" u="none" strike="noStrike">
                <a:highlight>
                  <a:srgbClr val="000000">
                    <a:alpha val="0"/>
                  </a:srgbClr>
                </a:highlight>
                <a:latin typeface="Calibri"/>
              </a:rPr>
              <a:t>Creating a visual comparison of key KPI values for various development scenarios allows quick selection of the best option.</a:t>
            </a:r>
          </a:p>
        </p:txBody>
      </p:sp>
      <p:sp>
        <p:nvSpPr>
          <p:cNvPr id="7" name="Rectangle 1">
            <a:extLst>
              <a:ext uri="{FF2B5EF4-FFF2-40B4-BE49-F238E27FC236}">
                <a16:creationId xmlns:a16="http://schemas.microsoft.com/office/drawing/2014/main" xmlns="" id="{2492D171-0C55-D34D-1354-DF0EBC86A1A1}"/>
              </a:ext>
            </a:extLst>
          </p:cNvPr>
          <p:cNvSpPr>
            <a:spLocks noChangeArrowheads="1"/>
          </p:cNvSpPr>
          <p:nvPr/>
        </p:nvSpPr>
        <p:spPr bwMode="auto">
          <a:xfrm>
            <a:off x="254864" y="81363"/>
            <a:ext cx="8643328"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pPr>
            <a:r>
              <a:rPr lang="en" sz="2300" b="1" i="0" u="none" strike="noStrike">
                <a:solidFill>
                  <a:srgbClr val="3E3E40"/>
                </a:solidFill>
                <a:highlight>
                  <a:srgbClr val="000000">
                    <a:alpha val="0"/>
                  </a:srgbClr>
                </a:highlight>
                <a:latin typeface="Calibri"/>
                <a:ea typeface="+mj-ea"/>
                <a:cs typeface="+mj-cs"/>
              </a:rPr>
              <a:t>The key KPI values that help to select the optimal number of side-tracks</a:t>
            </a:r>
          </a:p>
        </p:txBody>
      </p:sp>
      <p:sp>
        <p:nvSpPr>
          <p:cNvPr id="6" name="TextBox 5"/>
          <p:cNvSpPr txBox="1"/>
          <p:nvPr/>
        </p:nvSpPr>
        <p:spPr>
          <a:xfrm>
            <a:off x="11623431" y="6421098"/>
            <a:ext cx="341760" cy="276999"/>
          </a:xfrm>
          <a:prstGeom prst="rect">
            <a:avLst/>
          </a:prstGeom>
          <a:noFill/>
        </p:spPr>
        <p:txBody>
          <a:bodyPr wrap="none" rtlCol="0">
            <a:noAutofit/>
          </a:bodyPr>
          <a:lstStyle/>
          <a:p>
            <a:pPr rtl="0"/>
            <a:r>
              <a:rPr lang="en" sz="1200" b="0" i="0" u="none" strike="noStrike">
                <a:solidFill>
                  <a:srgbClr val="808080"/>
                </a:solidFill>
                <a:highlight>
                  <a:srgbClr val="000000">
                    <a:alpha val="0"/>
                  </a:srgbClr>
                </a:highlight>
                <a:latin typeface="Calibri"/>
              </a:rPr>
              <a:t>18</a:t>
            </a:r>
            <a:endParaRPr lang="ru-RU" sz="1200">
              <a:solidFill>
                <a:schemeClr val="bg1">
                  <a:lumMod val="50000"/>
                </a:schemeClr>
              </a:solidFill>
            </a:endParaRPr>
          </a:p>
        </p:txBody>
      </p:sp>
    </p:spTree>
    <p:extLst>
      <p:ext uri="{BB962C8B-B14F-4D97-AF65-F5344CB8AC3E}">
        <p14:creationId xmlns:p14="http://schemas.microsoft.com/office/powerpoint/2010/main" val="261934279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083947907"/>
              </p:ext>
            </p:extLst>
          </p:nvPr>
        </p:nvGraphicFramePr>
        <p:xfrm>
          <a:off x="414314" y="1019908"/>
          <a:ext cx="11416827" cy="4558958"/>
        </p:xfrm>
        <a:graphic>
          <a:graphicData uri="http://schemas.openxmlformats.org/drawingml/2006/table">
            <a:tbl>
              <a:tblPr>
                <a:tableStyleId>{93296810-A885-4BE3-A3E7-6D5BEEA58F35}</a:tableStyleId>
              </a:tblPr>
              <a:tblGrid>
                <a:gridCol w="1054359">
                  <a:extLst>
                    <a:ext uri="{9D8B030D-6E8A-4147-A177-3AD203B41FA5}">
                      <a16:colId xmlns:a16="http://schemas.microsoft.com/office/drawing/2014/main" xmlns="" val="20000"/>
                    </a:ext>
                  </a:extLst>
                </a:gridCol>
                <a:gridCol w="1018623">
                  <a:extLst>
                    <a:ext uri="{9D8B030D-6E8A-4147-A177-3AD203B41FA5}">
                      <a16:colId xmlns:a16="http://schemas.microsoft.com/office/drawing/2014/main" xmlns="" val="20001"/>
                    </a:ext>
                  </a:extLst>
                </a:gridCol>
                <a:gridCol w="1638560">
                  <a:extLst>
                    <a:ext uri="{9D8B030D-6E8A-4147-A177-3AD203B41FA5}">
                      <a16:colId xmlns:a16="http://schemas.microsoft.com/office/drawing/2014/main" xmlns="" val="20002"/>
                    </a:ext>
                  </a:extLst>
                </a:gridCol>
                <a:gridCol w="1207866">
                  <a:extLst>
                    <a:ext uri="{9D8B030D-6E8A-4147-A177-3AD203B41FA5}">
                      <a16:colId xmlns:a16="http://schemas.microsoft.com/office/drawing/2014/main" xmlns="" val="20003"/>
                    </a:ext>
                  </a:extLst>
                </a:gridCol>
                <a:gridCol w="1357045">
                  <a:extLst>
                    <a:ext uri="{9D8B030D-6E8A-4147-A177-3AD203B41FA5}">
                      <a16:colId xmlns:a16="http://schemas.microsoft.com/office/drawing/2014/main" xmlns="" val="20004"/>
                    </a:ext>
                  </a:extLst>
                </a:gridCol>
                <a:gridCol w="1373889">
                  <a:extLst>
                    <a:ext uri="{9D8B030D-6E8A-4147-A177-3AD203B41FA5}">
                      <a16:colId xmlns:a16="http://schemas.microsoft.com/office/drawing/2014/main" xmlns="" val="20005"/>
                    </a:ext>
                  </a:extLst>
                </a:gridCol>
                <a:gridCol w="1354640">
                  <a:extLst>
                    <a:ext uri="{9D8B030D-6E8A-4147-A177-3AD203B41FA5}">
                      <a16:colId xmlns:a16="http://schemas.microsoft.com/office/drawing/2014/main" xmlns="" val="20006"/>
                    </a:ext>
                  </a:extLst>
                </a:gridCol>
                <a:gridCol w="845198">
                  <a:extLst>
                    <a:ext uri="{9D8B030D-6E8A-4147-A177-3AD203B41FA5}">
                      <a16:colId xmlns:a16="http://schemas.microsoft.com/office/drawing/2014/main" xmlns="" val="20007"/>
                    </a:ext>
                  </a:extLst>
                </a:gridCol>
                <a:gridCol w="744157">
                  <a:extLst>
                    <a:ext uri="{9D8B030D-6E8A-4147-A177-3AD203B41FA5}">
                      <a16:colId xmlns:a16="http://schemas.microsoft.com/office/drawing/2014/main" xmlns="" val="20008"/>
                    </a:ext>
                  </a:extLst>
                </a:gridCol>
                <a:gridCol w="822490">
                  <a:extLst>
                    <a:ext uri="{9D8B030D-6E8A-4147-A177-3AD203B41FA5}">
                      <a16:colId xmlns:a16="http://schemas.microsoft.com/office/drawing/2014/main" xmlns="" val="20009"/>
                    </a:ext>
                  </a:extLst>
                </a:gridCol>
              </a:tblGrid>
              <a:tr h="779026">
                <a:tc>
                  <a:txBody>
                    <a:bodyPr/>
                    <a:lstStyle/>
                    <a:p>
                      <a:pPr algn="ctr" rtl="0">
                        <a:spcAft>
                          <a:spcPct val="0"/>
                        </a:spcAft>
                      </a:pPr>
                      <a:r>
                        <a:rPr lang="en" sz="1200" b="0" i="0" u="none" strike="noStrike">
                          <a:solidFill>
                            <a:srgbClr val="FFFFFF"/>
                          </a:solidFill>
                          <a:highlight>
                            <a:srgbClr val="000000">
                              <a:alpha val="0"/>
                            </a:srgbClr>
                          </a:highlight>
                          <a:latin typeface="Calibri"/>
                        </a:rPr>
                        <a:t>Scenario</a:t>
                      </a:r>
                      <a:endParaRPr lang="ru-RU" sz="2400" b="0">
                        <a:solidFill>
                          <a:schemeClr val="bg1"/>
                        </a:solidFill>
                        <a:effectLst/>
                        <a:latin typeface="Times New Roman"/>
                        <a:ea typeface="Times New Roman"/>
                        <a:cs typeface="Times New Roman"/>
                      </a:endParaRPr>
                    </a:p>
                  </a:txBody>
                  <a:tcPr marL="68580" marR="68580" marT="0" marB="0" anchor="ctr">
                    <a:solidFill>
                      <a:srgbClr val="70AD47"/>
                    </a:solidFill>
                  </a:tcPr>
                </a:tc>
                <a:tc>
                  <a:txBody>
                    <a:bodyPr/>
                    <a:lstStyle/>
                    <a:p>
                      <a:pPr algn="ctr" rtl="0">
                        <a:spcAft>
                          <a:spcPct val="0"/>
                        </a:spcAft>
                      </a:pPr>
                      <a:r>
                        <a:rPr lang="en" sz="1200" b="0" i="0" u="none" strike="noStrike">
                          <a:solidFill>
                            <a:srgbClr val="FFFFFF"/>
                          </a:solidFill>
                          <a:highlight>
                            <a:srgbClr val="000000">
                              <a:alpha val="0"/>
                            </a:srgbClr>
                          </a:highlight>
                          <a:latin typeface="Calibri"/>
                        </a:rPr>
                        <a:t>Formation unit</a:t>
                      </a:r>
                      <a:endParaRPr lang="ru-RU" sz="2400" b="0">
                        <a:solidFill>
                          <a:schemeClr val="bg1"/>
                        </a:solidFill>
                        <a:effectLst/>
                        <a:latin typeface="Times New Roman"/>
                        <a:ea typeface="Times New Roman"/>
                        <a:cs typeface="Times New Roman"/>
                      </a:endParaRPr>
                    </a:p>
                  </a:txBody>
                  <a:tcPr marL="68580" marR="68580" marT="0" marB="0" anchor="ctr">
                    <a:solidFill>
                      <a:srgbClr val="70AD47"/>
                    </a:solidFill>
                  </a:tcPr>
                </a:tc>
                <a:tc>
                  <a:txBody>
                    <a:bodyPr/>
                    <a:lstStyle/>
                    <a:p>
                      <a:pPr algn="ctr" rtl="0">
                        <a:spcAft>
                          <a:spcPct val="0"/>
                        </a:spcAft>
                      </a:pPr>
                      <a:r>
                        <a:rPr lang="en" sz="1200" b="0" i="0" u="none" strike="noStrike">
                          <a:solidFill>
                            <a:srgbClr val="FFFFFF"/>
                          </a:solidFill>
                          <a:highlight>
                            <a:srgbClr val="000000">
                              <a:alpha val="0"/>
                            </a:srgbClr>
                          </a:highlight>
                          <a:latin typeface="Calibri"/>
                        </a:rPr>
                        <a:t>Drilling side-tracks </a:t>
                      </a:r>
                      <a:endParaRPr lang="ru-RU" sz="2400" b="0">
                        <a:solidFill>
                          <a:schemeClr val="bg1"/>
                        </a:solidFill>
                        <a:effectLst/>
                        <a:latin typeface="Times New Roman"/>
                        <a:ea typeface="Times New Roman"/>
                        <a:cs typeface="Times New Roman"/>
                      </a:endParaRPr>
                    </a:p>
                  </a:txBody>
                  <a:tcPr marL="68580" marR="68580" marT="0" marB="0" anchor="ctr">
                    <a:solidFill>
                      <a:srgbClr val="70AD47"/>
                    </a:solidFill>
                  </a:tcPr>
                </a:tc>
                <a:tc>
                  <a:txBody>
                    <a:bodyPr/>
                    <a:lstStyle/>
                    <a:p>
                      <a:pPr algn="ctr" rtl="0">
                        <a:spcAft>
                          <a:spcPct val="0"/>
                        </a:spcAft>
                      </a:pPr>
                      <a:r>
                        <a:rPr lang="en" sz="1200" b="0" i="0" u="none" strike="noStrike" kern="1200">
                          <a:solidFill>
                            <a:srgbClr val="FFFFFF"/>
                          </a:solidFill>
                          <a:highlight>
                            <a:srgbClr val="000000">
                              <a:alpha val="0"/>
                            </a:srgbClr>
                          </a:highlight>
                          <a:latin typeface="Calibri"/>
                        </a:rPr>
                        <a:t>Commissioning shut-in water flood wells</a:t>
                      </a:r>
                      <a:endParaRPr lang="ru-RU" sz="1200" b="0" kern="1200">
                        <a:solidFill>
                          <a:schemeClr val="bg1"/>
                        </a:solidFill>
                        <a:effectLst/>
                        <a:latin typeface="+mn-lt"/>
                        <a:ea typeface="+mn-ea"/>
                        <a:cs typeface="+mn-cs"/>
                      </a:endParaRPr>
                    </a:p>
                  </a:txBody>
                  <a:tcPr marL="68580" marR="68580" marT="0" marB="0" anchor="ctr">
                    <a:solidFill>
                      <a:srgbClr val="70AD47"/>
                    </a:solidFill>
                  </a:tcPr>
                </a:tc>
                <a:tc>
                  <a:txBody>
                    <a:bodyPr/>
                    <a:lstStyle/>
                    <a:p>
                      <a:pPr algn="ctr" rtl="0">
                        <a:spcAft>
                          <a:spcPct val="0"/>
                        </a:spcAft>
                      </a:pPr>
                      <a:r>
                        <a:rPr lang="en" sz="1200" b="0" i="0" u="none" strike="noStrike">
                          <a:solidFill>
                            <a:srgbClr val="FFFFFF"/>
                          </a:solidFill>
                          <a:highlight>
                            <a:srgbClr val="000000">
                              <a:alpha val="0"/>
                            </a:srgbClr>
                          </a:highlight>
                          <a:latin typeface="Calibri"/>
                        </a:rPr>
                        <a:t>Cumulative oil production</a:t>
                      </a:r>
                    </a:p>
                    <a:p>
                      <a:pPr algn="ctr" rtl="0">
                        <a:spcAft>
                          <a:spcPct val="0"/>
                        </a:spcAft>
                      </a:pPr>
                      <a:r>
                        <a:rPr lang="en" sz="1200" b="0" i="0" u="none" strike="noStrike">
                          <a:solidFill>
                            <a:srgbClr val="FFFFFF"/>
                          </a:solidFill>
                          <a:highlight>
                            <a:srgbClr val="000000">
                              <a:alpha val="0"/>
                            </a:srgbClr>
                          </a:highlight>
                          <a:latin typeface="Calibri"/>
                        </a:rPr>
                        <a:t>km </a:t>
                      </a:r>
                      <a:r>
                        <a:rPr lang="en" sz="1200" b="0" i="0" u="none" strike="noStrike" baseline="30000">
                          <a:solidFill>
                            <a:srgbClr val="FFFFFF"/>
                          </a:solidFill>
                          <a:highlight>
                            <a:srgbClr val="000000">
                              <a:alpha val="0"/>
                            </a:srgbClr>
                          </a:highlight>
                          <a:latin typeface="Calibri"/>
                        </a:rPr>
                        <a:t>3</a:t>
                      </a:r>
                      <a:endParaRPr lang="ru-RU" sz="1200">
                        <a:solidFill>
                          <a:schemeClr val="bg1"/>
                        </a:solidFill>
                        <a:effectLst/>
                        <a:latin typeface="Times New Roman"/>
                        <a:ea typeface="Times New Roman"/>
                        <a:cs typeface="Times New Roman"/>
                      </a:endParaRPr>
                    </a:p>
                  </a:txBody>
                  <a:tcPr marL="19050" marR="19050" marT="19050" marB="12700" anchor="ctr">
                    <a:solidFill>
                      <a:srgbClr val="70AD47"/>
                    </a:solidFill>
                  </a:tcPr>
                </a:tc>
                <a:tc>
                  <a:txBody>
                    <a:bodyPr/>
                    <a:lstStyle/>
                    <a:p>
                      <a:pPr algn="ctr" rtl="0">
                        <a:spcAft>
                          <a:spcPct val="0"/>
                        </a:spcAft>
                      </a:pPr>
                      <a:r>
                        <a:rPr lang="en" sz="1200" b="0" i="0" u="none" strike="noStrike">
                          <a:solidFill>
                            <a:srgbClr val="FFFFFF"/>
                          </a:solidFill>
                          <a:highlight>
                            <a:srgbClr val="000000">
                              <a:alpha val="0"/>
                            </a:srgbClr>
                          </a:highlight>
                          <a:latin typeface="Calibri"/>
                        </a:rPr>
                        <a:t>Increased oil production</a:t>
                      </a:r>
                    </a:p>
                    <a:p>
                      <a:pPr algn="ctr" rtl="0">
                        <a:spcAft>
                          <a:spcPct val="0"/>
                        </a:spcAft>
                      </a:pPr>
                      <a:r>
                        <a:rPr lang="en" sz="1200" b="0" i="0" u="none" strike="noStrike">
                          <a:solidFill>
                            <a:srgbClr val="FFFFFF"/>
                          </a:solidFill>
                          <a:highlight>
                            <a:srgbClr val="000000">
                              <a:alpha val="0"/>
                            </a:srgbClr>
                          </a:highlight>
                          <a:latin typeface="Calibri"/>
                        </a:rPr>
                        <a:t>km </a:t>
                      </a:r>
                      <a:r>
                        <a:rPr lang="en" sz="1200" b="0" i="0" u="none" strike="noStrike" baseline="30000">
                          <a:solidFill>
                            <a:srgbClr val="FFFFFF"/>
                          </a:solidFill>
                          <a:highlight>
                            <a:srgbClr val="000000">
                              <a:alpha val="0"/>
                            </a:srgbClr>
                          </a:highlight>
                          <a:latin typeface="Calibri"/>
                        </a:rPr>
                        <a:t>3</a:t>
                      </a:r>
                      <a:endParaRPr lang="ru-RU" sz="1200">
                        <a:solidFill>
                          <a:schemeClr val="bg1"/>
                        </a:solidFill>
                        <a:effectLst/>
                        <a:latin typeface="Times New Roman"/>
                        <a:ea typeface="Times New Roman"/>
                        <a:cs typeface="Times New Roman"/>
                      </a:endParaRPr>
                    </a:p>
                  </a:txBody>
                  <a:tcPr marL="68580" marR="68580" marT="0" marB="0" anchor="ctr">
                    <a:solidFill>
                      <a:srgbClr val="70AD47"/>
                    </a:solidFill>
                  </a:tcPr>
                </a:tc>
                <a:tc>
                  <a:txBody>
                    <a:bodyPr/>
                    <a:lstStyle/>
                    <a:p>
                      <a:pPr algn="ctr" rtl="0">
                        <a:spcAft>
                          <a:spcPct val="0"/>
                        </a:spcAft>
                      </a:pPr>
                      <a:r>
                        <a:rPr lang="en" sz="1200" b="0" i="0" u="none" strike="noStrike">
                          <a:solidFill>
                            <a:srgbClr val="FFFFFF"/>
                          </a:solidFill>
                          <a:highlight>
                            <a:srgbClr val="000000">
                              <a:alpha val="0"/>
                            </a:srgbClr>
                          </a:highlight>
                          <a:latin typeface="Calibri"/>
                        </a:rPr>
                        <a:t>Cumulative water production</a:t>
                      </a:r>
                    </a:p>
                    <a:p>
                      <a:pPr algn="ctr" rtl="0">
                        <a:spcAft>
                          <a:spcPct val="0"/>
                        </a:spcAft>
                      </a:pPr>
                      <a:r>
                        <a:rPr lang="en" sz="1200" b="0" i="0" u="none" strike="noStrike">
                          <a:solidFill>
                            <a:srgbClr val="FFFFFF"/>
                          </a:solidFill>
                          <a:highlight>
                            <a:srgbClr val="000000">
                              <a:alpha val="0"/>
                            </a:srgbClr>
                          </a:highlight>
                          <a:latin typeface="Calibri"/>
                        </a:rPr>
                        <a:t>km </a:t>
                      </a:r>
                      <a:r>
                        <a:rPr lang="en" sz="1200" b="0" i="0" u="none" strike="noStrike" baseline="30000">
                          <a:solidFill>
                            <a:srgbClr val="FFFFFF"/>
                          </a:solidFill>
                          <a:highlight>
                            <a:srgbClr val="000000">
                              <a:alpha val="0"/>
                            </a:srgbClr>
                          </a:highlight>
                          <a:latin typeface="Calibri"/>
                        </a:rPr>
                        <a:t>3</a:t>
                      </a:r>
                      <a:endParaRPr lang="ru-RU" sz="1200">
                        <a:solidFill>
                          <a:schemeClr val="bg1"/>
                        </a:solidFill>
                        <a:effectLst/>
                        <a:latin typeface="Times New Roman"/>
                        <a:ea typeface="Times New Roman"/>
                        <a:cs typeface="Times New Roman"/>
                      </a:endParaRPr>
                    </a:p>
                  </a:txBody>
                  <a:tcPr marL="68580" marR="68580" marT="0" marB="0" anchor="ctr">
                    <a:solidFill>
                      <a:srgbClr val="70AD47"/>
                    </a:solidFill>
                  </a:tcPr>
                </a:tc>
                <a:tc>
                  <a:txBody>
                    <a:bodyPr/>
                    <a:lstStyle/>
                    <a:p>
                      <a:pPr algn="ctr" rtl="0">
                        <a:spcAft>
                          <a:spcPct val="0"/>
                        </a:spcAft>
                      </a:pPr>
                      <a:r>
                        <a:rPr lang="en" sz="1200" b="0" i="0" u="none" strike="noStrike">
                          <a:solidFill>
                            <a:srgbClr val="FFFFFF"/>
                          </a:solidFill>
                          <a:highlight>
                            <a:srgbClr val="000000">
                              <a:alpha val="0"/>
                            </a:srgbClr>
                          </a:highlight>
                          <a:latin typeface="Calibri"/>
                        </a:rPr>
                        <a:t>Costs, 10 </a:t>
                      </a:r>
                      <a:r>
                        <a:rPr lang="en" sz="1200" b="0" i="0" u="none" strike="noStrike" baseline="30000">
                          <a:solidFill>
                            <a:srgbClr val="FFFFFF"/>
                          </a:solidFill>
                          <a:highlight>
                            <a:srgbClr val="000000">
                              <a:alpha val="0"/>
                            </a:srgbClr>
                          </a:highlight>
                          <a:latin typeface="Calibri"/>
                        </a:rPr>
                        <a:t>6</a:t>
                      </a:r>
                      <a:r>
                        <a:rPr lang="en" sz="1200" b="0" i="0" u="none" strike="noStrike">
                          <a:solidFill>
                            <a:srgbClr val="FFFFFF"/>
                          </a:solidFill>
                          <a:highlight>
                            <a:srgbClr val="000000">
                              <a:alpha val="0"/>
                            </a:srgbClr>
                          </a:highlight>
                          <a:latin typeface="Calibri"/>
                        </a:rPr>
                        <a:t> ₽</a:t>
                      </a:r>
                      <a:endParaRPr lang="ru-RU" sz="2400" b="0">
                        <a:solidFill>
                          <a:schemeClr val="bg1"/>
                        </a:solidFill>
                        <a:effectLst/>
                        <a:latin typeface="Times New Roman"/>
                        <a:ea typeface="Times New Roman"/>
                        <a:cs typeface="Times New Roman"/>
                      </a:endParaRPr>
                    </a:p>
                  </a:txBody>
                  <a:tcPr marL="68580" marR="68580" marT="0" marB="0" anchor="ctr">
                    <a:solidFill>
                      <a:srgbClr val="70AD47"/>
                    </a:solidFill>
                  </a:tcPr>
                </a:tc>
                <a:tc>
                  <a:txBody>
                    <a:bodyPr/>
                    <a:lstStyle/>
                    <a:p>
                      <a:pPr algn="ctr" rtl="0">
                        <a:spcAft>
                          <a:spcPct val="0"/>
                        </a:spcAft>
                      </a:pPr>
                      <a:r>
                        <a:rPr lang="en" sz="1200" b="0" i="0" u="none" strike="noStrike">
                          <a:solidFill>
                            <a:srgbClr val="FFFFFF"/>
                          </a:solidFill>
                          <a:highlight>
                            <a:srgbClr val="000000">
                              <a:alpha val="0"/>
                            </a:srgbClr>
                          </a:highlight>
                          <a:latin typeface="Calibri"/>
                        </a:rPr>
                        <a:t>NPV, </a:t>
                      </a:r>
                      <a:endParaRPr lang="ru-RU" sz="2400">
                        <a:solidFill>
                          <a:schemeClr val="bg1"/>
                        </a:solidFill>
                        <a:effectLst/>
                      </a:endParaRPr>
                    </a:p>
                    <a:p>
                      <a:pPr algn="ctr" rtl="0">
                        <a:spcAft>
                          <a:spcPct val="0"/>
                        </a:spcAft>
                      </a:pPr>
                      <a:r>
                        <a:rPr lang="en" sz="1200" b="0" i="0" u="none" strike="noStrike">
                          <a:solidFill>
                            <a:srgbClr val="FFFFFF"/>
                          </a:solidFill>
                          <a:highlight>
                            <a:srgbClr val="000000">
                              <a:alpha val="0"/>
                            </a:srgbClr>
                          </a:highlight>
                          <a:latin typeface="Calibri"/>
                        </a:rPr>
                        <a:t>10</a:t>
                      </a:r>
                      <a:r>
                        <a:rPr lang="en" sz="1200" b="0" i="0" u="none" strike="noStrike" baseline="30000">
                          <a:solidFill>
                            <a:srgbClr val="FFFFFF"/>
                          </a:solidFill>
                          <a:highlight>
                            <a:srgbClr val="000000">
                              <a:alpha val="0"/>
                            </a:srgbClr>
                          </a:highlight>
                          <a:latin typeface="Calibri"/>
                        </a:rPr>
                        <a:t>6</a:t>
                      </a:r>
                      <a:r>
                        <a:rPr lang="en" sz="1200" b="0" i="0" u="none" strike="noStrike">
                          <a:solidFill>
                            <a:srgbClr val="FFFFFF"/>
                          </a:solidFill>
                          <a:highlight>
                            <a:srgbClr val="000000">
                              <a:alpha val="0"/>
                            </a:srgbClr>
                          </a:highlight>
                          <a:latin typeface="Calibri"/>
                        </a:rPr>
                        <a:t> ₽</a:t>
                      </a:r>
                      <a:endParaRPr lang="ru-RU" sz="2400" b="0">
                        <a:solidFill>
                          <a:schemeClr val="bg1"/>
                        </a:solidFill>
                        <a:effectLst/>
                        <a:latin typeface="Times New Roman"/>
                        <a:ea typeface="Times New Roman"/>
                        <a:cs typeface="Times New Roman"/>
                      </a:endParaRPr>
                    </a:p>
                  </a:txBody>
                  <a:tcPr marL="19050" marR="19050" marT="19050" marB="12700" anchor="ctr">
                    <a:solidFill>
                      <a:srgbClr val="70AD47"/>
                    </a:solidFill>
                  </a:tcPr>
                </a:tc>
                <a:tc>
                  <a:txBody>
                    <a:bodyPr/>
                    <a:lstStyle/>
                    <a:p>
                      <a:pPr algn="ctr" rtl="0">
                        <a:spcAft>
                          <a:spcPct val="0"/>
                        </a:spcAft>
                      </a:pPr>
                      <a:r>
                        <a:rPr lang="en" sz="1200" b="0" i="0" u="none" strike="noStrike">
                          <a:solidFill>
                            <a:srgbClr val="FFFFFF"/>
                          </a:solidFill>
                          <a:highlight>
                            <a:srgbClr val="000000">
                              <a:alpha val="0"/>
                            </a:srgbClr>
                          </a:highlight>
                          <a:latin typeface="Calibri"/>
                        </a:rPr>
                        <a:t>PI</a:t>
                      </a:r>
                      <a:endParaRPr lang="ru-RU" sz="2400" b="0">
                        <a:solidFill>
                          <a:schemeClr val="bg1"/>
                        </a:solidFill>
                        <a:effectLst/>
                        <a:latin typeface="Times New Roman"/>
                        <a:ea typeface="Times New Roman"/>
                        <a:cs typeface="Times New Roman"/>
                      </a:endParaRPr>
                    </a:p>
                  </a:txBody>
                  <a:tcPr marL="19050" marR="19050" marT="19050" marB="12700" anchor="ctr">
                    <a:solidFill>
                      <a:srgbClr val="70AD47"/>
                    </a:solidFill>
                  </a:tcPr>
                </a:tc>
                <a:extLst>
                  <a:ext uri="{0D108BD9-81ED-4DB2-BD59-A6C34878D82A}">
                    <a16:rowId xmlns:a16="http://schemas.microsoft.com/office/drawing/2014/main" xmlns="" val="10000"/>
                  </a:ext>
                </a:extLst>
              </a:tr>
              <a:tr h="259134">
                <a:tc>
                  <a:txBody>
                    <a:bodyPr/>
                    <a:lstStyle/>
                    <a:p>
                      <a:pPr algn="ctr" rtl="0">
                        <a:spcAft>
                          <a:spcPct val="0"/>
                        </a:spcAft>
                      </a:pPr>
                      <a:r>
                        <a:rPr lang="en" sz="1200" b="0" i="0" u="none" strike="noStrike">
                          <a:highlight>
                            <a:srgbClr val="000000">
                              <a:alpha val="0"/>
                            </a:srgbClr>
                          </a:highlight>
                          <a:latin typeface="Calibri"/>
                        </a:rPr>
                        <a:t>V0 (base)</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A+B+C</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103</a:t>
                      </a:r>
                      <a:endParaRPr lang="ru-RU" sz="2400">
                        <a:effectLst/>
                        <a:latin typeface="Times New Roman"/>
                        <a:ea typeface="Times New Roman"/>
                        <a:cs typeface="Times New Roman"/>
                      </a:endParaRPr>
                    </a:p>
                  </a:txBody>
                  <a:tcPr marL="19050" marR="19050" marT="19050" marB="12700" anchor="ctr"/>
                </a:tc>
                <a:tc>
                  <a:txBody>
                    <a:bodyPr/>
                    <a:lstStyle/>
                    <a:p>
                      <a:pPr algn="ctr">
                        <a:spcAft>
                          <a:spcPct val="0"/>
                        </a:spcAft>
                      </a:pPr>
                      <a:r>
                        <a:rPr lang="ru-RU" sz="1200">
                          <a:effectLst/>
                        </a:rPr>
                        <a:t> </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458</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0</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-46</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a:t>
                      </a:r>
                      <a:endParaRPr lang="ru-RU" sz="2400">
                        <a:effectLst/>
                        <a:latin typeface="Times New Roman"/>
                        <a:ea typeface="Times New Roman"/>
                        <a:cs typeface="Times New Roman"/>
                      </a:endParaRPr>
                    </a:p>
                  </a:txBody>
                  <a:tcPr marL="19050" marR="19050" marT="19050" marB="12700" anchor="ctr"/>
                </a:tc>
                <a:extLst>
                  <a:ext uri="{0D108BD9-81ED-4DB2-BD59-A6C34878D82A}">
                    <a16:rowId xmlns:a16="http://schemas.microsoft.com/office/drawing/2014/main" xmlns="" val="10001"/>
                  </a:ext>
                </a:extLst>
              </a:tr>
              <a:tr h="259134">
                <a:tc>
                  <a:txBody>
                    <a:bodyPr/>
                    <a:lstStyle/>
                    <a:p>
                      <a:pPr algn="ctr" rtl="0">
                        <a:spcAft>
                          <a:spcPct val="0"/>
                        </a:spcAft>
                      </a:pPr>
                      <a:r>
                        <a:rPr lang="en" sz="1200" b="0" i="0" u="none" strike="noStrike">
                          <a:highlight>
                            <a:srgbClr val="000000">
                              <a:alpha val="0"/>
                            </a:srgbClr>
                          </a:highlight>
                          <a:latin typeface="Calibri"/>
                        </a:rPr>
                        <a:t>V1.1.1</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A</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1 OP</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WI</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552</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448</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996</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105</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441</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5.2</a:t>
                      </a:r>
                      <a:endParaRPr lang="ru-RU" sz="2400">
                        <a:effectLst/>
                        <a:latin typeface="Times New Roman"/>
                        <a:ea typeface="Times New Roman"/>
                        <a:cs typeface="Times New Roman"/>
                      </a:endParaRPr>
                    </a:p>
                  </a:txBody>
                  <a:tcPr marL="19050" marR="19050" marT="19050" marB="12700" anchor="ctr"/>
                </a:tc>
                <a:extLst>
                  <a:ext uri="{0D108BD9-81ED-4DB2-BD59-A6C34878D82A}">
                    <a16:rowId xmlns:a16="http://schemas.microsoft.com/office/drawing/2014/main" xmlns="" val="10002"/>
                  </a:ext>
                </a:extLst>
              </a:tr>
              <a:tr h="259134">
                <a:tc>
                  <a:txBody>
                    <a:bodyPr/>
                    <a:lstStyle/>
                    <a:p>
                      <a:pPr algn="ctr" rtl="0">
                        <a:spcAft>
                          <a:spcPct val="0"/>
                        </a:spcAft>
                      </a:pPr>
                      <a:r>
                        <a:rPr lang="en" sz="1200" b="0" i="0" u="none" strike="noStrike">
                          <a:highlight>
                            <a:srgbClr val="000000">
                              <a:alpha val="0"/>
                            </a:srgbClr>
                          </a:highlight>
                          <a:latin typeface="Calibri"/>
                        </a:rPr>
                        <a:t>V1.2.1</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A</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2 OP</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WI</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710</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607</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1271</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195</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633</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4.2</a:t>
                      </a:r>
                      <a:endParaRPr lang="ru-RU" sz="2400">
                        <a:effectLst/>
                        <a:latin typeface="Times New Roman"/>
                        <a:ea typeface="Times New Roman"/>
                        <a:cs typeface="Times New Roman"/>
                      </a:endParaRPr>
                    </a:p>
                  </a:txBody>
                  <a:tcPr marL="19050" marR="19050" marT="19050" marB="12700" anchor="ctr"/>
                </a:tc>
                <a:extLst>
                  <a:ext uri="{0D108BD9-81ED-4DB2-BD59-A6C34878D82A}">
                    <a16:rowId xmlns:a16="http://schemas.microsoft.com/office/drawing/2014/main" xmlns="" val="10003"/>
                  </a:ext>
                </a:extLst>
              </a:tr>
              <a:tr h="259134">
                <a:tc>
                  <a:txBody>
                    <a:bodyPr/>
                    <a:lstStyle/>
                    <a:p>
                      <a:pPr algn="ctr" rtl="0">
                        <a:spcAft>
                          <a:spcPct val="0"/>
                        </a:spcAft>
                      </a:pPr>
                      <a:r>
                        <a:rPr lang="en" sz="1200" b="0" i="0" u="none" strike="noStrike">
                          <a:highlight>
                            <a:srgbClr val="000000">
                              <a:alpha val="0"/>
                            </a:srgbClr>
                          </a:highlight>
                          <a:latin typeface="Calibri"/>
                        </a:rPr>
                        <a:t>V1.3.1</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A + B</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4 OP</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WI</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756</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653</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1574</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375</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650</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2.7</a:t>
                      </a:r>
                      <a:endParaRPr lang="ru-RU" sz="2400">
                        <a:effectLst/>
                        <a:latin typeface="Times New Roman"/>
                        <a:ea typeface="Times New Roman"/>
                        <a:cs typeface="Times New Roman"/>
                      </a:endParaRPr>
                    </a:p>
                  </a:txBody>
                  <a:tcPr marL="19050" marR="19050" marT="19050" marB="12700" anchor="ctr"/>
                </a:tc>
                <a:extLst>
                  <a:ext uri="{0D108BD9-81ED-4DB2-BD59-A6C34878D82A}">
                    <a16:rowId xmlns:a16="http://schemas.microsoft.com/office/drawing/2014/main" xmlns="" val="10004"/>
                  </a:ext>
                </a:extLst>
              </a:tr>
              <a:tr h="259134">
                <a:tc>
                  <a:txBody>
                    <a:bodyPr/>
                    <a:lstStyle/>
                    <a:p>
                      <a:pPr algn="ctr" rtl="0">
                        <a:spcAft>
                          <a:spcPct val="0"/>
                        </a:spcAft>
                      </a:pPr>
                      <a:r>
                        <a:rPr lang="en" sz="1200" b="0" i="0" u="none" strike="noStrike">
                          <a:highlight>
                            <a:srgbClr val="000000">
                              <a:alpha val="0"/>
                            </a:srgbClr>
                          </a:highlight>
                          <a:latin typeface="Calibri"/>
                        </a:rPr>
                        <a:t>V1.4.1</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A</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6 OP</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WI</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833</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730</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1544</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555</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635</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2.1</a:t>
                      </a:r>
                      <a:endParaRPr lang="ru-RU" sz="2400">
                        <a:effectLst/>
                        <a:latin typeface="Times New Roman"/>
                        <a:ea typeface="Times New Roman"/>
                        <a:cs typeface="Times New Roman"/>
                      </a:endParaRPr>
                    </a:p>
                  </a:txBody>
                  <a:tcPr marL="19050" marR="19050" marT="19050" marB="12700" anchor="ctr"/>
                </a:tc>
                <a:extLst>
                  <a:ext uri="{0D108BD9-81ED-4DB2-BD59-A6C34878D82A}">
                    <a16:rowId xmlns:a16="http://schemas.microsoft.com/office/drawing/2014/main" xmlns="" val="10005"/>
                  </a:ext>
                </a:extLst>
              </a:tr>
              <a:tr h="259134">
                <a:tc>
                  <a:txBody>
                    <a:bodyPr/>
                    <a:lstStyle/>
                    <a:p>
                      <a:pPr algn="ctr" rtl="0">
                        <a:spcAft>
                          <a:spcPct val="0"/>
                        </a:spcAft>
                      </a:pPr>
                      <a:r>
                        <a:rPr lang="en" sz="1200" b="0" i="0" u="none" strike="noStrike">
                          <a:highlight>
                            <a:srgbClr val="000000">
                              <a:alpha val="0"/>
                            </a:srgbClr>
                          </a:highlight>
                          <a:latin typeface="Calibri"/>
                        </a:rPr>
                        <a:t>V1.5.1</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A</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8 OP</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WI</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822</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719</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1528</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735</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527</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1.7</a:t>
                      </a:r>
                      <a:endParaRPr lang="ru-RU" sz="2400">
                        <a:effectLst/>
                        <a:latin typeface="Times New Roman"/>
                        <a:ea typeface="Times New Roman"/>
                        <a:cs typeface="Times New Roman"/>
                      </a:endParaRPr>
                    </a:p>
                  </a:txBody>
                  <a:tcPr marL="19050" marR="19050" marT="19050" marB="12700" anchor="ctr"/>
                </a:tc>
                <a:extLst>
                  <a:ext uri="{0D108BD9-81ED-4DB2-BD59-A6C34878D82A}">
                    <a16:rowId xmlns:a16="http://schemas.microsoft.com/office/drawing/2014/main" xmlns="" val="10006"/>
                  </a:ext>
                </a:extLst>
              </a:tr>
              <a:tr h="205595">
                <a:tc gridSpan="10">
                  <a:txBody>
                    <a:bodyPr/>
                    <a:lstStyle/>
                    <a:p>
                      <a:pPr algn="ctr">
                        <a:spcAft>
                          <a:spcPct val="0"/>
                        </a:spcAft>
                      </a:pPr>
                      <a:r>
                        <a:rPr lang="ru-RU" sz="1200">
                          <a:effectLst/>
                        </a:rPr>
                        <a:t> </a:t>
                      </a:r>
                      <a:endParaRPr lang="ru-RU" sz="2400">
                        <a:effectLst/>
                        <a:latin typeface="Times New Roman"/>
                        <a:ea typeface="Times New Roman"/>
                        <a:cs typeface="Times New Roman"/>
                      </a:endParaRPr>
                    </a:p>
                  </a:txBody>
                  <a:tcPr marL="68580" marR="68580" marT="0" marB="0" anchor="c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7"/>
                  </a:ext>
                </a:extLst>
              </a:tr>
              <a:tr h="259134">
                <a:tc>
                  <a:txBody>
                    <a:bodyPr/>
                    <a:lstStyle/>
                    <a:p>
                      <a:pPr algn="ctr" rtl="0">
                        <a:spcAft>
                          <a:spcPct val="0"/>
                        </a:spcAft>
                      </a:pPr>
                      <a:r>
                        <a:rPr lang="en" sz="1200" b="0" i="0" u="none" strike="noStrike">
                          <a:highlight>
                            <a:srgbClr val="000000">
                              <a:alpha val="0"/>
                            </a:srgbClr>
                          </a:highlight>
                          <a:latin typeface="Calibri"/>
                        </a:rPr>
                        <a:t>V1.1.2</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B</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1 OP</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WI</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573</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470</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929</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105</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456</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5.3</a:t>
                      </a:r>
                      <a:endParaRPr lang="ru-RU" sz="2400">
                        <a:effectLst/>
                        <a:latin typeface="Times New Roman"/>
                        <a:ea typeface="Times New Roman"/>
                        <a:cs typeface="Times New Roman"/>
                      </a:endParaRPr>
                    </a:p>
                  </a:txBody>
                  <a:tcPr marL="19050" marR="19050" marT="19050" marB="12700" anchor="ctr"/>
                </a:tc>
                <a:extLst>
                  <a:ext uri="{0D108BD9-81ED-4DB2-BD59-A6C34878D82A}">
                    <a16:rowId xmlns:a16="http://schemas.microsoft.com/office/drawing/2014/main" xmlns="" val="10008"/>
                  </a:ext>
                </a:extLst>
              </a:tr>
              <a:tr h="259134">
                <a:tc>
                  <a:txBody>
                    <a:bodyPr/>
                    <a:lstStyle/>
                    <a:p>
                      <a:pPr algn="ctr" rtl="0">
                        <a:spcAft>
                          <a:spcPct val="0"/>
                        </a:spcAft>
                      </a:pPr>
                      <a:r>
                        <a:rPr lang="en" sz="1200" b="0" i="0" u="none" strike="noStrike">
                          <a:highlight>
                            <a:srgbClr val="000000">
                              <a:alpha val="0"/>
                            </a:srgbClr>
                          </a:highlight>
                          <a:latin typeface="Calibri"/>
                        </a:rPr>
                        <a:t>V1.2.2</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B</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2 OP</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WI</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668</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565</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957</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195</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545</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3.8</a:t>
                      </a:r>
                      <a:endParaRPr lang="ru-RU" sz="2400">
                        <a:effectLst/>
                        <a:latin typeface="Times New Roman"/>
                        <a:ea typeface="Times New Roman"/>
                        <a:cs typeface="Times New Roman"/>
                      </a:endParaRPr>
                    </a:p>
                  </a:txBody>
                  <a:tcPr marL="19050" marR="19050" marT="19050" marB="12700" anchor="ctr"/>
                </a:tc>
                <a:extLst>
                  <a:ext uri="{0D108BD9-81ED-4DB2-BD59-A6C34878D82A}">
                    <a16:rowId xmlns:a16="http://schemas.microsoft.com/office/drawing/2014/main" xmlns="" val="10009"/>
                  </a:ext>
                </a:extLst>
              </a:tr>
              <a:tr h="259134">
                <a:tc>
                  <a:txBody>
                    <a:bodyPr/>
                    <a:lstStyle/>
                    <a:p>
                      <a:pPr algn="ctr" rtl="0">
                        <a:spcAft>
                          <a:spcPct val="0"/>
                        </a:spcAft>
                      </a:pPr>
                      <a:r>
                        <a:rPr lang="en" sz="1200" b="0" i="0" u="none" strike="noStrike">
                          <a:highlight>
                            <a:srgbClr val="000000">
                              <a:alpha val="0"/>
                            </a:srgbClr>
                          </a:highlight>
                          <a:latin typeface="Calibri"/>
                        </a:rPr>
                        <a:t>V1.3.2</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B</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4 OP</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WI</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788</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685</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1117</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375</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675</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2.8</a:t>
                      </a:r>
                      <a:endParaRPr lang="ru-RU" sz="2400">
                        <a:effectLst/>
                        <a:latin typeface="Times New Roman"/>
                        <a:ea typeface="Times New Roman"/>
                        <a:cs typeface="Times New Roman"/>
                      </a:endParaRPr>
                    </a:p>
                  </a:txBody>
                  <a:tcPr marL="19050" marR="19050" marT="19050" marB="12700" anchor="ctr"/>
                </a:tc>
                <a:extLst>
                  <a:ext uri="{0D108BD9-81ED-4DB2-BD59-A6C34878D82A}">
                    <a16:rowId xmlns:a16="http://schemas.microsoft.com/office/drawing/2014/main" xmlns="" val="10010"/>
                  </a:ext>
                </a:extLst>
              </a:tr>
              <a:tr h="259134">
                <a:tc>
                  <a:txBody>
                    <a:bodyPr/>
                    <a:lstStyle/>
                    <a:p>
                      <a:pPr algn="ctr" rtl="0">
                        <a:spcAft>
                          <a:spcPct val="0"/>
                        </a:spcAft>
                      </a:pPr>
                      <a:r>
                        <a:rPr lang="en" sz="1200" b="0" i="0" u="none" strike="noStrike">
                          <a:highlight>
                            <a:srgbClr val="000000">
                              <a:alpha val="0"/>
                            </a:srgbClr>
                          </a:highlight>
                          <a:latin typeface="Calibri"/>
                        </a:rPr>
                        <a:t>V1.4.2</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B</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6 OP</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WI</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874</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770</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1095</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555</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666</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2.2</a:t>
                      </a:r>
                      <a:endParaRPr lang="ru-RU" sz="2400">
                        <a:effectLst/>
                        <a:latin typeface="Times New Roman"/>
                        <a:ea typeface="Times New Roman"/>
                        <a:cs typeface="Times New Roman"/>
                      </a:endParaRPr>
                    </a:p>
                  </a:txBody>
                  <a:tcPr marL="19050" marR="19050" marT="19050" marB="12700" anchor="ctr"/>
                </a:tc>
                <a:extLst>
                  <a:ext uri="{0D108BD9-81ED-4DB2-BD59-A6C34878D82A}">
                    <a16:rowId xmlns:a16="http://schemas.microsoft.com/office/drawing/2014/main" xmlns="" val="10011"/>
                  </a:ext>
                </a:extLst>
              </a:tr>
              <a:tr h="259134">
                <a:tc>
                  <a:txBody>
                    <a:bodyPr/>
                    <a:lstStyle/>
                    <a:p>
                      <a:pPr algn="ctr" rtl="0">
                        <a:spcAft>
                          <a:spcPct val="0"/>
                        </a:spcAft>
                      </a:pPr>
                      <a:r>
                        <a:rPr lang="en" sz="1200" b="0" i="0" u="none" strike="noStrike">
                          <a:highlight>
                            <a:srgbClr val="000000">
                              <a:alpha val="0"/>
                            </a:srgbClr>
                          </a:highlight>
                          <a:latin typeface="Calibri"/>
                        </a:rPr>
                        <a:t>V1.5.2</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B</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8 OP</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WI</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847</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744</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1016</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735</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541</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1.7</a:t>
                      </a:r>
                      <a:endParaRPr lang="ru-RU" sz="2400">
                        <a:effectLst/>
                        <a:latin typeface="Times New Roman"/>
                        <a:ea typeface="Times New Roman"/>
                        <a:cs typeface="Times New Roman"/>
                      </a:endParaRPr>
                    </a:p>
                  </a:txBody>
                  <a:tcPr marL="19050" marR="19050" marT="19050" marB="12700" anchor="ctr"/>
                </a:tc>
                <a:extLst>
                  <a:ext uri="{0D108BD9-81ED-4DB2-BD59-A6C34878D82A}">
                    <a16:rowId xmlns:a16="http://schemas.microsoft.com/office/drawing/2014/main" xmlns="" val="10012"/>
                  </a:ext>
                </a:extLst>
              </a:tr>
              <a:tr h="205595">
                <a:tc gridSpan="10">
                  <a:txBody>
                    <a:bodyPr/>
                    <a:lstStyle/>
                    <a:p>
                      <a:pPr algn="ctr">
                        <a:spcAft>
                          <a:spcPct val="0"/>
                        </a:spcAft>
                      </a:pPr>
                      <a:r>
                        <a:rPr lang="ru-RU" sz="1200">
                          <a:effectLst/>
                        </a:rPr>
                        <a:t> </a:t>
                      </a:r>
                      <a:endParaRPr lang="ru-RU" sz="2400">
                        <a:effectLst/>
                        <a:latin typeface="Times New Roman"/>
                        <a:ea typeface="Times New Roman"/>
                        <a:cs typeface="Times New Roman"/>
                      </a:endParaRPr>
                    </a:p>
                  </a:txBody>
                  <a:tcPr marL="68580" marR="68580" marT="0" marB="0" anchor="c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13"/>
                  </a:ext>
                </a:extLst>
              </a:tr>
              <a:tr h="259134">
                <a:tc>
                  <a:txBody>
                    <a:bodyPr/>
                    <a:lstStyle/>
                    <a:p>
                      <a:pPr algn="ctr" rtl="0">
                        <a:spcAft>
                          <a:spcPct val="0"/>
                        </a:spcAft>
                      </a:pPr>
                      <a:r>
                        <a:rPr lang="en" sz="1200" b="0" i="0" u="none" strike="noStrike">
                          <a:highlight>
                            <a:srgbClr val="000000">
                              <a:alpha val="0"/>
                            </a:srgbClr>
                          </a:highlight>
                          <a:latin typeface="Calibri"/>
                        </a:rPr>
                        <a:t>V2</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A</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2 OP + 2 WI</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OP + WI</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794</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691</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2505</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375</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618</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2.6</a:t>
                      </a:r>
                      <a:endParaRPr lang="ru-RU" sz="2400">
                        <a:effectLst/>
                        <a:latin typeface="Times New Roman"/>
                        <a:ea typeface="Times New Roman"/>
                        <a:cs typeface="Times New Roman"/>
                      </a:endParaRPr>
                    </a:p>
                  </a:txBody>
                  <a:tcPr marL="19050" marR="19050" marT="19050" marB="12700" anchor="ctr"/>
                </a:tc>
                <a:extLst>
                  <a:ext uri="{0D108BD9-81ED-4DB2-BD59-A6C34878D82A}">
                    <a16:rowId xmlns:a16="http://schemas.microsoft.com/office/drawing/2014/main" xmlns="" val="10014"/>
                  </a:ext>
                </a:extLst>
              </a:tr>
              <a:tr h="259134">
                <a:tc>
                  <a:txBody>
                    <a:bodyPr/>
                    <a:lstStyle/>
                    <a:p>
                      <a:pPr algn="ctr" rtl="0">
                        <a:spcAft>
                          <a:spcPct val="0"/>
                        </a:spcAft>
                      </a:pPr>
                      <a:r>
                        <a:rPr lang="en" sz="1200" b="0" i="0" u="none" strike="noStrike">
                          <a:highlight>
                            <a:srgbClr val="000000">
                              <a:alpha val="0"/>
                            </a:srgbClr>
                          </a:highlight>
                          <a:latin typeface="Calibri"/>
                        </a:rPr>
                        <a:t>V3</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A</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4 WI</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OP + WI</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710</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607</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2618</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375</a:t>
                      </a:r>
                      <a:endParaRPr lang="ru-RU" sz="2400">
                        <a:effectLst/>
                        <a:latin typeface="Times New Roman"/>
                        <a:ea typeface="Times New Roman"/>
                        <a:cs typeface="Times New Roman"/>
                      </a:endParaRPr>
                    </a:p>
                  </a:txBody>
                  <a:tcPr marL="68580" marR="68580" marT="0" marB="0" anchor="ctr"/>
                </a:tc>
                <a:tc>
                  <a:txBody>
                    <a:bodyPr/>
                    <a:lstStyle/>
                    <a:p>
                      <a:pPr algn="ctr" rtl="0">
                        <a:spcAft>
                          <a:spcPct val="0"/>
                        </a:spcAft>
                      </a:pPr>
                      <a:r>
                        <a:rPr lang="en" sz="1200" b="0" i="0" u="none" strike="noStrike">
                          <a:highlight>
                            <a:srgbClr val="000000">
                              <a:alpha val="0"/>
                            </a:srgbClr>
                          </a:highlight>
                          <a:latin typeface="Calibri"/>
                        </a:rPr>
                        <a:t>326</a:t>
                      </a:r>
                      <a:endParaRPr lang="ru-RU" sz="2400">
                        <a:effectLst/>
                        <a:latin typeface="Times New Roman"/>
                        <a:ea typeface="Times New Roman"/>
                        <a:cs typeface="Times New Roman"/>
                      </a:endParaRPr>
                    </a:p>
                  </a:txBody>
                  <a:tcPr marL="19050" marR="19050" marT="19050" marB="12700" anchor="ctr"/>
                </a:tc>
                <a:tc>
                  <a:txBody>
                    <a:bodyPr/>
                    <a:lstStyle/>
                    <a:p>
                      <a:pPr algn="ctr" rtl="0">
                        <a:spcAft>
                          <a:spcPct val="0"/>
                        </a:spcAft>
                      </a:pPr>
                      <a:r>
                        <a:rPr lang="en" sz="1200" b="0" i="0" u="none" strike="noStrike">
                          <a:highlight>
                            <a:srgbClr val="000000">
                              <a:alpha val="0"/>
                            </a:srgbClr>
                          </a:highlight>
                          <a:latin typeface="Calibri"/>
                        </a:rPr>
                        <a:t>1.9</a:t>
                      </a:r>
                      <a:endParaRPr lang="ru-RU" sz="2400">
                        <a:effectLst/>
                        <a:latin typeface="Times New Roman"/>
                        <a:ea typeface="Times New Roman"/>
                        <a:cs typeface="Times New Roman"/>
                      </a:endParaRPr>
                    </a:p>
                  </a:txBody>
                  <a:tcPr marL="19050" marR="19050" marT="19050" marB="12700" anchor="ctr"/>
                </a:tc>
                <a:extLst>
                  <a:ext uri="{0D108BD9-81ED-4DB2-BD59-A6C34878D82A}">
                    <a16:rowId xmlns:a16="http://schemas.microsoft.com/office/drawing/2014/main" xmlns="" val="10015"/>
                  </a:ext>
                </a:extLst>
              </a:tr>
            </a:tbl>
          </a:graphicData>
        </a:graphic>
      </p:graphicFrame>
      <p:sp>
        <p:nvSpPr>
          <p:cNvPr id="7" name="Rectangle 2"/>
          <p:cNvSpPr>
            <a:spLocks noChangeArrowheads="1"/>
          </p:cNvSpPr>
          <p:nvPr/>
        </p:nvSpPr>
        <p:spPr bwMode="auto">
          <a:xfrm>
            <a:off x="320697" y="74014"/>
            <a:ext cx="9684949"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rtl="0" fontAlgn="base">
              <a:spcBef>
                <a:spcPct val="0"/>
              </a:spcBef>
              <a:spcAft>
                <a:spcPct val="0"/>
              </a:spcAft>
            </a:pPr>
            <a:r>
              <a:rPr lang="en" sz="2300" b="1" i="0" u="none" strike="noStrike" dirty="0">
                <a:solidFill>
                  <a:srgbClr val="3E3E40"/>
                </a:solidFill>
                <a:highlight>
                  <a:srgbClr val="000000">
                    <a:alpha val="0"/>
                  </a:srgbClr>
                </a:highlight>
                <a:latin typeface="Calibri"/>
                <a:ea typeface="+mj-ea"/>
                <a:cs typeface="+mj-cs"/>
              </a:rPr>
              <a:t>Comparison of KPI values of different redevelopment scenarios for block 18 </a:t>
            </a:r>
          </a:p>
        </p:txBody>
      </p:sp>
      <p:sp>
        <p:nvSpPr>
          <p:cNvPr id="4" name="TextBox 3"/>
          <p:cNvSpPr txBox="1"/>
          <p:nvPr/>
        </p:nvSpPr>
        <p:spPr>
          <a:xfrm>
            <a:off x="11623431" y="6421098"/>
            <a:ext cx="341760" cy="276999"/>
          </a:xfrm>
          <a:prstGeom prst="rect">
            <a:avLst/>
          </a:prstGeom>
          <a:noFill/>
        </p:spPr>
        <p:txBody>
          <a:bodyPr wrap="none" rtlCol="0">
            <a:noAutofit/>
          </a:bodyPr>
          <a:lstStyle/>
          <a:p>
            <a:pPr rtl="0"/>
            <a:r>
              <a:rPr lang="en" sz="1200" b="0" i="0" u="none" strike="noStrike">
                <a:solidFill>
                  <a:srgbClr val="808080"/>
                </a:solidFill>
                <a:highlight>
                  <a:srgbClr val="000000">
                    <a:alpha val="0"/>
                  </a:srgbClr>
                </a:highlight>
                <a:latin typeface="Calibri"/>
              </a:rPr>
              <a:t>19</a:t>
            </a:r>
            <a:endParaRPr lang="ru-RU" sz="1200">
              <a:solidFill>
                <a:schemeClr val="bg1">
                  <a:lumMod val="50000"/>
                </a:schemeClr>
              </a:solidFill>
            </a:endParaRPr>
          </a:p>
        </p:txBody>
      </p:sp>
    </p:spTree>
    <p:extLst>
      <p:ext uri="{BB962C8B-B14F-4D97-AF65-F5344CB8AC3E}">
        <p14:creationId xmlns:p14="http://schemas.microsoft.com/office/powerpoint/2010/main" val="23321558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Скругленный прямоугольник 27"/>
          <p:cNvSpPr/>
          <p:nvPr/>
        </p:nvSpPr>
        <p:spPr>
          <a:xfrm>
            <a:off x="7164512" y="1235016"/>
            <a:ext cx="4370996" cy="2664996"/>
          </a:xfrm>
          <a:prstGeom prst="roundRect">
            <a:avLst>
              <a:gd name="adj" fmla="val 4843"/>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sp>
        <p:nvSpPr>
          <p:cNvPr id="3" name="Заголовок 2">
            <a:extLst>
              <a:ext uri="{FF2B5EF4-FFF2-40B4-BE49-F238E27FC236}">
                <a16:creationId xmlns:a16="http://schemas.microsoft.com/office/drawing/2014/main" xmlns="" id="{0B7C02D1-6EE2-49EF-BCE6-457FAEF03112}"/>
              </a:ext>
            </a:extLst>
          </p:cNvPr>
          <p:cNvSpPr>
            <a:spLocks noGrp="1"/>
          </p:cNvSpPr>
          <p:nvPr>
            <p:ph type="title"/>
          </p:nvPr>
        </p:nvSpPr>
        <p:spPr>
          <a:xfrm>
            <a:off x="262216" y="98651"/>
            <a:ext cx="10952708" cy="501968"/>
          </a:xfrm>
        </p:spPr>
        <p:txBody>
          <a:bodyPr>
            <a:noAutofit/>
          </a:bodyPr>
          <a:lstStyle/>
          <a:p>
            <a:pPr rtl="0"/>
            <a:r>
              <a:rPr kumimoji="0" lang="en" sz="2400" b="1" i="0" u="none" strike="noStrike" kern="1200" cap="none" spc="0" normalizeH="0" baseline="0" noProof="0">
                <a:solidFill>
                  <a:srgbClr val="3E3E40"/>
                </a:solidFill>
                <a:highlight>
                  <a:srgbClr val="000000">
                    <a:alpha val="0"/>
                  </a:srgbClr>
                </a:highlight>
                <a:uLnTx/>
                <a:uFillTx/>
                <a:latin typeface="Calibri"/>
              </a:rPr>
              <a:t>Conventional approach to creating FDP using a dynamic model</a:t>
            </a:r>
            <a:endParaRPr lang="ru-RU" sz="2400">
              <a:solidFill>
                <a:srgbClr val="3E3E40"/>
              </a:solidFill>
            </a:endParaRPr>
          </a:p>
        </p:txBody>
      </p:sp>
      <p:sp>
        <p:nvSpPr>
          <p:cNvPr id="4" name="Скругленный прямоугольник 84">
            <a:extLst>
              <a:ext uri="{FF2B5EF4-FFF2-40B4-BE49-F238E27FC236}">
                <a16:creationId xmlns:a16="http://schemas.microsoft.com/office/drawing/2014/main" xmlns="" id="{326F0151-19F9-4B53-8822-32F63211FDFE}"/>
              </a:ext>
            </a:extLst>
          </p:cNvPr>
          <p:cNvSpPr/>
          <p:nvPr/>
        </p:nvSpPr>
        <p:spPr>
          <a:xfrm>
            <a:off x="3571603" y="2571415"/>
            <a:ext cx="3121736" cy="672662"/>
          </a:xfrm>
          <a:prstGeom prst="roundRect">
            <a:avLst/>
          </a:prstGeom>
          <a:solidFill>
            <a:schemeClr val="accent2">
              <a:lumMod val="20000"/>
              <a:lumOff val="80000"/>
            </a:schemeClr>
          </a:solidFill>
          <a:ln w="19050">
            <a:solidFill>
              <a:srgbClr val="027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defRPr/>
            </a:pPr>
            <a:r>
              <a:rPr kumimoji="0" lang="en" sz="1800" b="1" i="0" u="sng" strike="noStrike" kern="1200" cap="none" spc="0" normalizeH="0" baseline="0" noProof="0">
                <a:solidFill>
                  <a:srgbClr val="174F26"/>
                </a:solidFill>
                <a:highlight>
                  <a:srgbClr val="000000">
                    <a:alpha val="0"/>
                  </a:srgbClr>
                </a:highlight>
                <a:uLnTx/>
                <a:uFillTx/>
                <a:latin typeface="Calibri"/>
                <a:ea typeface="+mn-ea"/>
                <a:cs typeface="+mn-cs"/>
              </a:rPr>
              <a:t>Field Development Planning</a:t>
            </a:r>
            <a:endParaRPr kumimoji="0" lang="en-US" sz="1800" b="1" i="0" u="sng" strike="noStrike" kern="1200" cap="none" spc="0" normalizeH="0" baseline="0" noProof="0">
              <a:ln>
                <a:noFill/>
              </a:ln>
              <a:solidFill>
                <a:srgbClr val="174F26"/>
              </a:solidFill>
              <a:effectLst/>
              <a:uLnTx/>
              <a:uFillTx/>
              <a:latin typeface="Calibri"/>
              <a:ea typeface="+mn-ea"/>
              <a:cs typeface="+mn-cs"/>
            </a:endParaRPr>
          </a:p>
        </p:txBody>
      </p:sp>
      <p:sp>
        <p:nvSpPr>
          <p:cNvPr id="5" name="Скругленный прямоугольник 66">
            <a:extLst>
              <a:ext uri="{FF2B5EF4-FFF2-40B4-BE49-F238E27FC236}">
                <a16:creationId xmlns:a16="http://schemas.microsoft.com/office/drawing/2014/main" xmlns="" id="{4E9B8277-0E10-4063-BD8A-BD9F1EFC16E4}"/>
              </a:ext>
            </a:extLst>
          </p:cNvPr>
          <p:cNvSpPr/>
          <p:nvPr/>
        </p:nvSpPr>
        <p:spPr>
          <a:xfrm>
            <a:off x="3571603" y="1235016"/>
            <a:ext cx="3121736" cy="584774"/>
          </a:xfrm>
          <a:prstGeom prst="roundRect">
            <a:avLst/>
          </a:prstGeom>
          <a:solidFill>
            <a:schemeClr val="accent6">
              <a:lumMod val="20000"/>
              <a:lumOff val="80000"/>
            </a:schemeClr>
          </a:solidFill>
          <a:ln w="19050">
            <a:solidFill>
              <a:srgbClr val="027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defRPr/>
            </a:pPr>
            <a:r>
              <a:rPr kumimoji="0" lang="en" sz="1800" b="1" i="0" u="none" strike="noStrike" kern="1200" cap="none" spc="0" normalizeH="0" baseline="0" noProof="0">
                <a:solidFill>
                  <a:srgbClr val="174F26"/>
                </a:solidFill>
                <a:highlight>
                  <a:srgbClr val="000000">
                    <a:alpha val="0"/>
                  </a:srgbClr>
                </a:highlight>
                <a:uLnTx/>
                <a:uFillTx/>
                <a:latin typeface="Calibri"/>
                <a:ea typeface="+mn-ea"/>
                <a:cs typeface="+mn-cs"/>
              </a:rPr>
              <a:t>3D model of the asset </a:t>
            </a:r>
            <a:endParaRPr kumimoji="0" lang="en-US" sz="1800" b="1" i="0" u="none" strike="noStrike" kern="1200" cap="none" spc="0" normalizeH="0" baseline="0" noProof="0">
              <a:ln>
                <a:noFill/>
              </a:ln>
              <a:solidFill>
                <a:srgbClr val="174F26"/>
              </a:solidFill>
              <a:effectLst/>
              <a:uLnTx/>
              <a:uFillTx/>
              <a:latin typeface="Calibri"/>
              <a:ea typeface="+mn-ea"/>
              <a:cs typeface="+mn-cs"/>
            </a:endParaRPr>
          </a:p>
        </p:txBody>
      </p:sp>
      <p:sp>
        <p:nvSpPr>
          <p:cNvPr id="6" name="Скругленный прямоугольник 57">
            <a:extLst>
              <a:ext uri="{FF2B5EF4-FFF2-40B4-BE49-F238E27FC236}">
                <a16:creationId xmlns:a16="http://schemas.microsoft.com/office/drawing/2014/main" xmlns="" id="{B9F4318A-E583-4FE2-9935-27A0FE4D03A8}"/>
              </a:ext>
            </a:extLst>
          </p:cNvPr>
          <p:cNvSpPr/>
          <p:nvPr/>
        </p:nvSpPr>
        <p:spPr>
          <a:xfrm>
            <a:off x="3691395" y="5576992"/>
            <a:ext cx="3084096" cy="646844"/>
          </a:xfrm>
          <a:prstGeom prst="roundRect">
            <a:avLst/>
          </a:prstGeom>
          <a:solidFill>
            <a:schemeClr val="bg1">
              <a:lumMod val="95000"/>
            </a:schemeClr>
          </a:solidFill>
          <a:ln w="19050">
            <a:solidFill>
              <a:srgbClr val="027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30">
            <a:extLst>
              <a:ext uri="{FF2B5EF4-FFF2-40B4-BE49-F238E27FC236}">
                <a16:creationId xmlns:a16="http://schemas.microsoft.com/office/drawing/2014/main" xmlns="" id="{9FD0E99A-14E4-4434-86CD-746694055CEC}"/>
              </a:ext>
            </a:extLst>
          </p:cNvPr>
          <p:cNvSpPr/>
          <p:nvPr/>
        </p:nvSpPr>
        <p:spPr>
          <a:xfrm>
            <a:off x="3760454" y="5712084"/>
            <a:ext cx="2962351" cy="646331"/>
          </a:xfrm>
          <a:prstGeom prst="rect">
            <a:avLst/>
          </a:prstGeom>
        </p:spPr>
        <p:txBody>
          <a:bodyPr wrap="square">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 sz="1800" b="1" i="0" u="none" strike="noStrike" kern="1200" cap="none" spc="0" normalizeH="0" baseline="0" noProof="0" dirty="0">
                <a:solidFill>
                  <a:srgbClr val="174F26"/>
                </a:solidFill>
                <a:highlight>
                  <a:srgbClr val="000000">
                    <a:alpha val="0"/>
                  </a:srgbClr>
                </a:highlight>
                <a:uLnTx/>
                <a:uFillTx/>
                <a:latin typeface="Calibri"/>
                <a:ea typeface="+mn-ea"/>
                <a:cs typeface="+mn-cs"/>
              </a:rPr>
              <a:t>Optimal FDP: maximum NPV</a:t>
            </a:r>
          </a:p>
        </p:txBody>
      </p:sp>
      <p:cxnSp>
        <p:nvCxnSpPr>
          <p:cNvPr id="11" name="Прямая со стрелкой 10">
            <a:extLst>
              <a:ext uri="{FF2B5EF4-FFF2-40B4-BE49-F238E27FC236}">
                <a16:creationId xmlns:a16="http://schemas.microsoft.com/office/drawing/2014/main" xmlns="" id="{7B84C4DD-0DF1-44B1-8999-DF8F0F5219A9}"/>
              </a:ext>
            </a:extLst>
          </p:cNvPr>
          <p:cNvCxnSpPr/>
          <p:nvPr/>
        </p:nvCxnSpPr>
        <p:spPr>
          <a:xfrm flipH="1">
            <a:off x="5121296" y="1928398"/>
            <a:ext cx="0" cy="454314"/>
          </a:xfrm>
          <a:prstGeom prst="straightConnector1">
            <a:avLst/>
          </a:prstGeom>
          <a:ln w="38100">
            <a:solidFill>
              <a:srgbClr val="008D73"/>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44">
            <a:extLst>
              <a:ext uri="{FF2B5EF4-FFF2-40B4-BE49-F238E27FC236}">
                <a16:creationId xmlns:a16="http://schemas.microsoft.com/office/drawing/2014/main" xmlns="" id="{355A8F54-65D8-40BF-AD16-FE92ADE1D5A0}"/>
              </a:ext>
            </a:extLst>
          </p:cNvPr>
          <p:cNvSpPr/>
          <p:nvPr/>
        </p:nvSpPr>
        <p:spPr>
          <a:xfrm>
            <a:off x="215357" y="2571415"/>
            <a:ext cx="1321290" cy="584775"/>
          </a:xfrm>
          <a:prstGeom prst="rect">
            <a:avLst/>
          </a:prstGeom>
        </p:spPr>
        <p:txBody>
          <a:bodyPr wrap="square">
            <a:no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 sz="1600" b="1" i="0" u="none" strike="noStrike" kern="1200" cap="none" spc="0" normalizeH="0" baseline="0" noProof="0">
                <a:solidFill>
                  <a:srgbClr val="174F26"/>
                </a:solidFill>
                <a:highlight>
                  <a:srgbClr val="000000">
                    <a:alpha val="0"/>
                  </a:srgbClr>
                </a:highlight>
                <a:uLnTx/>
                <a:uFillTx/>
                <a:latin typeface="Calibri"/>
                <a:ea typeface="+mn-ea"/>
                <a:cs typeface="+mn-cs"/>
              </a:rPr>
              <a:t>Reservoir Simulation Engineer</a:t>
            </a:r>
            <a:endParaRPr kumimoji="0" lang="en-US" sz="1600" b="1" i="0" u="none" strike="noStrike" kern="1200" cap="none" spc="0" normalizeH="0" baseline="0" noProof="0">
              <a:ln>
                <a:noFill/>
              </a:ln>
              <a:solidFill>
                <a:srgbClr val="174F26"/>
              </a:solidFill>
              <a:effectLst/>
              <a:uLnTx/>
              <a:uFillTx/>
              <a:latin typeface="Calibri"/>
              <a:ea typeface="+mn-ea"/>
              <a:cs typeface="+mn-cs"/>
            </a:endParaRPr>
          </a:p>
        </p:txBody>
      </p:sp>
      <p:pic>
        <p:nvPicPr>
          <p:cNvPr id="13" name="Рисунок 12">
            <a:extLst>
              <a:ext uri="{FF2B5EF4-FFF2-40B4-BE49-F238E27FC236}">
                <a16:creationId xmlns:a16="http://schemas.microsoft.com/office/drawing/2014/main" xmlns="" id="{856E150D-862A-4DAF-970C-7325170E9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2095" y="4996288"/>
            <a:ext cx="3645628" cy="1513113"/>
          </a:xfrm>
          <a:prstGeom prst="rect">
            <a:avLst/>
          </a:prstGeom>
        </p:spPr>
      </p:pic>
      <p:cxnSp>
        <p:nvCxnSpPr>
          <p:cNvPr id="14" name="Прямая со стрелкой 13">
            <a:extLst>
              <a:ext uri="{FF2B5EF4-FFF2-40B4-BE49-F238E27FC236}">
                <a16:creationId xmlns:a16="http://schemas.microsoft.com/office/drawing/2014/main" xmlns="" id="{4BC6C740-F6EE-4DB9-8A3C-B869D9AADE25}"/>
              </a:ext>
            </a:extLst>
          </p:cNvPr>
          <p:cNvCxnSpPr/>
          <p:nvPr/>
        </p:nvCxnSpPr>
        <p:spPr>
          <a:xfrm flipH="1">
            <a:off x="5151291" y="4996288"/>
            <a:ext cx="0" cy="383091"/>
          </a:xfrm>
          <a:prstGeom prst="straightConnector1">
            <a:avLst/>
          </a:prstGeom>
          <a:ln w="38100">
            <a:solidFill>
              <a:srgbClr val="008D7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722">
            <a:extLst>
              <a:ext uri="{FF2B5EF4-FFF2-40B4-BE49-F238E27FC236}">
                <a16:creationId xmlns:a16="http://schemas.microsoft.com/office/drawing/2014/main" xmlns="" id="{4E7206F9-B887-449B-ABF5-5AE28219B389}"/>
              </a:ext>
            </a:extLst>
          </p:cNvPr>
          <p:cNvCxnSpPr/>
          <p:nvPr/>
        </p:nvCxnSpPr>
        <p:spPr>
          <a:xfrm flipH="1">
            <a:off x="3504467" y="3449506"/>
            <a:ext cx="511974" cy="463940"/>
          </a:xfrm>
          <a:prstGeom prst="straightConnector1">
            <a:avLst/>
          </a:prstGeom>
          <a:ln w="38100">
            <a:solidFill>
              <a:srgbClr val="008D73"/>
            </a:solidFill>
            <a:tailEnd type="triangle"/>
          </a:ln>
        </p:spPr>
        <p:style>
          <a:lnRef idx="1">
            <a:schemeClr val="accent1"/>
          </a:lnRef>
          <a:fillRef idx="0">
            <a:schemeClr val="accent1"/>
          </a:fillRef>
          <a:effectRef idx="0">
            <a:schemeClr val="accent1"/>
          </a:effectRef>
          <a:fontRef idx="minor">
            <a:schemeClr val="tx1"/>
          </a:fontRef>
        </p:style>
      </p:cxnSp>
      <p:sp>
        <p:nvSpPr>
          <p:cNvPr id="16" name="Скругленный прямоугольник 66">
            <a:extLst>
              <a:ext uri="{FF2B5EF4-FFF2-40B4-BE49-F238E27FC236}">
                <a16:creationId xmlns:a16="http://schemas.microsoft.com/office/drawing/2014/main" xmlns="" id="{592FE9B3-F41E-452A-A19C-2920959ED29F}"/>
              </a:ext>
            </a:extLst>
          </p:cNvPr>
          <p:cNvSpPr/>
          <p:nvPr/>
        </p:nvSpPr>
        <p:spPr>
          <a:xfrm>
            <a:off x="947674" y="4171937"/>
            <a:ext cx="2577406" cy="497687"/>
          </a:xfrm>
          <a:prstGeom prst="roundRect">
            <a:avLst/>
          </a:prstGeom>
          <a:solidFill>
            <a:schemeClr val="accent1">
              <a:lumMod val="20000"/>
              <a:lumOff val="80000"/>
            </a:schemeClr>
          </a:solidFill>
          <a:ln w="19050">
            <a:solidFill>
              <a:srgbClr val="027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defRPr/>
            </a:pPr>
            <a:r>
              <a:rPr kumimoji="0" lang="en" sz="1800" b="1" i="0" u="none" strike="noStrike" kern="1200" cap="none" spc="0" normalizeH="0" baseline="0" noProof="0">
                <a:solidFill>
                  <a:srgbClr val="174F26"/>
                </a:solidFill>
                <a:highlight>
                  <a:srgbClr val="000000">
                    <a:alpha val="0"/>
                  </a:srgbClr>
                </a:highlight>
                <a:uLnTx/>
                <a:uFillTx/>
                <a:latin typeface="Calibri"/>
                <a:ea typeface="+mn-ea"/>
                <a:cs typeface="+mn-cs"/>
              </a:rPr>
              <a:t>Scenario 1. Low costs</a:t>
            </a:r>
            <a:endParaRPr kumimoji="0" lang="en-US" sz="1800" b="1" i="0" u="none" strike="noStrike" kern="1200" cap="none" spc="0" normalizeH="0" baseline="0" noProof="0">
              <a:ln>
                <a:noFill/>
              </a:ln>
              <a:solidFill>
                <a:srgbClr val="174F26"/>
              </a:solidFill>
              <a:effectLst/>
              <a:uLnTx/>
              <a:uFillTx/>
              <a:latin typeface="Calibri"/>
              <a:ea typeface="+mn-ea"/>
              <a:cs typeface="+mn-cs"/>
            </a:endParaRPr>
          </a:p>
        </p:txBody>
      </p:sp>
      <p:grpSp>
        <p:nvGrpSpPr>
          <p:cNvPr id="17" name="Группа 16">
            <a:extLst>
              <a:ext uri="{FF2B5EF4-FFF2-40B4-BE49-F238E27FC236}">
                <a16:creationId xmlns:a16="http://schemas.microsoft.com/office/drawing/2014/main" xmlns="" id="{A87CBD98-CD87-489A-A425-43B0DCAFDBDD}"/>
              </a:ext>
            </a:extLst>
          </p:cNvPr>
          <p:cNvGrpSpPr/>
          <p:nvPr/>
        </p:nvGrpSpPr>
        <p:grpSpPr>
          <a:xfrm>
            <a:off x="1595317" y="2466920"/>
            <a:ext cx="1707340" cy="923286"/>
            <a:chOff x="878880" y="4721558"/>
            <a:chExt cx="1558891" cy="867882"/>
          </a:xfrm>
        </p:grpSpPr>
        <p:pic>
          <p:nvPicPr>
            <p:cNvPr id="18" name="Рисунок 17">
              <a:extLst>
                <a:ext uri="{FF2B5EF4-FFF2-40B4-BE49-F238E27FC236}">
                  <a16:creationId xmlns:a16="http://schemas.microsoft.com/office/drawing/2014/main" xmlns="" id="{0F2C9EC1-3F1B-452D-B214-ECCFC5D43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737" y="4721561"/>
              <a:ext cx="1553179" cy="867879"/>
            </a:xfrm>
            <a:prstGeom prst="rect">
              <a:avLst/>
            </a:prstGeom>
          </p:spPr>
        </p:pic>
        <p:sp>
          <p:nvSpPr>
            <p:cNvPr id="19" name="Скругленный прямоугольник 84">
              <a:extLst>
                <a:ext uri="{FF2B5EF4-FFF2-40B4-BE49-F238E27FC236}">
                  <a16:creationId xmlns:a16="http://schemas.microsoft.com/office/drawing/2014/main" xmlns="" id="{DD54C5D6-FCBE-4F3B-8B8F-06D87B168FF0}"/>
                </a:ext>
              </a:extLst>
            </p:cNvPr>
            <p:cNvSpPr/>
            <p:nvPr/>
          </p:nvSpPr>
          <p:spPr>
            <a:xfrm>
              <a:off x="878880" y="4721558"/>
              <a:ext cx="1558891" cy="867882"/>
            </a:xfrm>
            <a:prstGeom prst="roundRect">
              <a:avLst>
                <a:gd name="adj" fmla="val 9398"/>
              </a:avLst>
            </a:prstGeom>
            <a:noFill/>
            <a:ln w="19050">
              <a:solidFill>
                <a:srgbClr val="027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Скругленный прямоугольник 66">
            <a:extLst>
              <a:ext uri="{FF2B5EF4-FFF2-40B4-BE49-F238E27FC236}">
                <a16:creationId xmlns:a16="http://schemas.microsoft.com/office/drawing/2014/main" xmlns="" id="{071C421D-B2BD-4F79-8E68-9EFEDC2FDDAB}"/>
              </a:ext>
            </a:extLst>
          </p:cNvPr>
          <p:cNvSpPr/>
          <p:nvPr/>
        </p:nvSpPr>
        <p:spPr>
          <a:xfrm>
            <a:off x="3714019" y="4165896"/>
            <a:ext cx="2874544" cy="497687"/>
          </a:xfrm>
          <a:prstGeom prst="roundRect">
            <a:avLst/>
          </a:prstGeom>
          <a:solidFill>
            <a:schemeClr val="accent1">
              <a:lumMod val="20000"/>
              <a:lumOff val="80000"/>
            </a:schemeClr>
          </a:solidFill>
          <a:ln w="19050">
            <a:solidFill>
              <a:srgbClr val="027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5">
            <a:extLst>
              <a:ext uri="{FF2B5EF4-FFF2-40B4-BE49-F238E27FC236}">
                <a16:creationId xmlns:a16="http://schemas.microsoft.com/office/drawing/2014/main" xmlns="" id="{086D71CC-FFB3-4FC4-A52A-66D537E245A2}"/>
              </a:ext>
            </a:extLst>
          </p:cNvPr>
          <p:cNvSpPr/>
          <p:nvPr/>
        </p:nvSpPr>
        <p:spPr>
          <a:xfrm>
            <a:off x="3720608" y="4234492"/>
            <a:ext cx="2867897" cy="369332"/>
          </a:xfrm>
          <a:prstGeom prst="rect">
            <a:avLst/>
          </a:prstGeom>
        </p:spPr>
        <p:txBody>
          <a:bodyPr wrap="square">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 sz="1800" b="1" i="0" u="none" strike="noStrike" kern="1200" cap="none" spc="0" normalizeH="0" baseline="0" noProof="0">
                <a:solidFill>
                  <a:srgbClr val="174F26"/>
                </a:solidFill>
                <a:highlight>
                  <a:srgbClr val="000000">
                    <a:alpha val="0"/>
                  </a:srgbClr>
                </a:highlight>
                <a:uLnTx/>
                <a:uFillTx/>
                <a:latin typeface="Calibri"/>
                <a:ea typeface="+mn-ea"/>
                <a:cs typeface="+mn-cs"/>
              </a:rPr>
              <a:t>Scenario 2. Average costs</a:t>
            </a:r>
            <a:endParaRPr kumimoji="0" lang="en-US" sz="1800" b="1" i="0" u="none" strike="noStrike" kern="1200" cap="none" spc="0" normalizeH="0" baseline="0" noProof="0">
              <a:ln>
                <a:noFill/>
              </a:ln>
              <a:solidFill>
                <a:srgbClr val="174F26"/>
              </a:solidFill>
              <a:effectLst/>
              <a:uLnTx/>
              <a:uFillTx/>
              <a:latin typeface="Calibri"/>
              <a:ea typeface="+mn-ea"/>
              <a:cs typeface="+mn-cs"/>
            </a:endParaRPr>
          </a:p>
        </p:txBody>
      </p:sp>
      <p:cxnSp>
        <p:nvCxnSpPr>
          <p:cNvPr id="23" name="Прямая со стрелкой 22">
            <a:extLst>
              <a:ext uri="{FF2B5EF4-FFF2-40B4-BE49-F238E27FC236}">
                <a16:creationId xmlns:a16="http://schemas.microsoft.com/office/drawing/2014/main" xmlns="" id="{92AA9180-0E08-4651-A457-93A18D49FD85}"/>
              </a:ext>
            </a:extLst>
          </p:cNvPr>
          <p:cNvCxnSpPr/>
          <p:nvPr/>
        </p:nvCxnSpPr>
        <p:spPr>
          <a:xfrm flipH="1">
            <a:off x="5121296" y="3449506"/>
            <a:ext cx="0" cy="468008"/>
          </a:xfrm>
          <a:prstGeom prst="straightConnector1">
            <a:avLst/>
          </a:prstGeom>
          <a:ln w="38100">
            <a:solidFill>
              <a:srgbClr val="008D73"/>
            </a:solidFill>
            <a:tailEnd type="triangle"/>
          </a:ln>
        </p:spPr>
        <p:style>
          <a:lnRef idx="1">
            <a:schemeClr val="accent1"/>
          </a:lnRef>
          <a:fillRef idx="0">
            <a:schemeClr val="accent1"/>
          </a:fillRef>
          <a:effectRef idx="0">
            <a:schemeClr val="accent1"/>
          </a:effectRef>
          <a:fontRef idx="minor">
            <a:schemeClr val="tx1"/>
          </a:fontRef>
        </p:style>
      </p:cxnSp>
      <p:sp>
        <p:nvSpPr>
          <p:cNvPr id="24" name="Скругленный прямоугольник 66">
            <a:extLst>
              <a:ext uri="{FF2B5EF4-FFF2-40B4-BE49-F238E27FC236}">
                <a16:creationId xmlns:a16="http://schemas.microsoft.com/office/drawing/2014/main" xmlns="" id="{5F83074B-A37E-482F-9BE9-CA62278DA118}"/>
              </a:ext>
            </a:extLst>
          </p:cNvPr>
          <p:cNvSpPr/>
          <p:nvPr/>
        </p:nvSpPr>
        <p:spPr>
          <a:xfrm>
            <a:off x="6775491" y="4151041"/>
            <a:ext cx="3153517" cy="497687"/>
          </a:xfrm>
          <a:prstGeom prst="roundRect">
            <a:avLst/>
          </a:prstGeom>
          <a:solidFill>
            <a:schemeClr val="accent1">
              <a:lumMod val="20000"/>
              <a:lumOff val="80000"/>
            </a:schemeClr>
          </a:solidFill>
          <a:ln w="19050">
            <a:solidFill>
              <a:srgbClr val="027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6">
            <a:extLst>
              <a:ext uri="{FF2B5EF4-FFF2-40B4-BE49-F238E27FC236}">
                <a16:creationId xmlns:a16="http://schemas.microsoft.com/office/drawing/2014/main" xmlns="" id="{170D4047-5E4E-4120-AEB2-550795012200}"/>
              </a:ext>
            </a:extLst>
          </p:cNvPr>
          <p:cNvSpPr/>
          <p:nvPr/>
        </p:nvSpPr>
        <p:spPr>
          <a:xfrm>
            <a:off x="6879831" y="4203743"/>
            <a:ext cx="2926966" cy="369332"/>
          </a:xfrm>
          <a:prstGeom prst="rect">
            <a:avLst/>
          </a:prstGeom>
        </p:spPr>
        <p:txBody>
          <a:bodyPr wrap="square">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 sz="1800" b="1" i="0" u="none" strike="noStrike" kern="1200" cap="none" spc="0" normalizeH="0" baseline="0" noProof="0">
                <a:solidFill>
                  <a:srgbClr val="174F26"/>
                </a:solidFill>
                <a:highlight>
                  <a:srgbClr val="000000">
                    <a:alpha val="0"/>
                  </a:srgbClr>
                </a:highlight>
                <a:uLnTx/>
                <a:uFillTx/>
                <a:latin typeface="Calibri"/>
                <a:ea typeface="+mn-ea"/>
                <a:cs typeface="+mn-cs"/>
              </a:rPr>
              <a:t>Scenario 3. High costs</a:t>
            </a:r>
            <a:endParaRPr kumimoji="0" lang="en-US" sz="1800" b="1" i="0" u="none" strike="noStrike" kern="1200" cap="none" spc="0" normalizeH="0" baseline="0" noProof="0">
              <a:ln>
                <a:noFill/>
              </a:ln>
              <a:solidFill>
                <a:srgbClr val="174F26"/>
              </a:solidFill>
              <a:effectLst/>
              <a:uLnTx/>
              <a:uFillTx/>
              <a:latin typeface="Calibri"/>
              <a:ea typeface="+mn-ea"/>
              <a:cs typeface="+mn-cs"/>
            </a:endParaRPr>
          </a:p>
        </p:txBody>
      </p:sp>
      <p:cxnSp>
        <p:nvCxnSpPr>
          <p:cNvPr id="26" name="Straight Arrow Connector 722">
            <a:extLst>
              <a:ext uri="{FF2B5EF4-FFF2-40B4-BE49-F238E27FC236}">
                <a16:creationId xmlns:a16="http://schemas.microsoft.com/office/drawing/2014/main" xmlns="" id="{CE76A9F0-9E70-44C1-A9D5-A3293C2F8E8E}"/>
              </a:ext>
            </a:extLst>
          </p:cNvPr>
          <p:cNvCxnSpPr/>
          <p:nvPr/>
        </p:nvCxnSpPr>
        <p:spPr>
          <a:xfrm>
            <a:off x="6270524" y="3449506"/>
            <a:ext cx="609307" cy="468008"/>
          </a:xfrm>
          <a:prstGeom prst="straightConnector1">
            <a:avLst/>
          </a:prstGeom>
          <a:ln w="38100">
            <a:solidFill>
              <a:srgbClr val="008D73"/>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A1927512-7821-4DDB-A0A9-2F37752EC66D}"/>
              </a:ext>
            </a:extLst>
          </p:cNvPr>
          <p:cNvSpPr txBox="1"/>
          <p:nvPr/>
        </p:nvSpPr>
        <p:spPr>
          <a:xfrm>
            <a:off x="7351004" y="1506197"/>
            <a:ext cx="4062046" cy="2292935"/>
          </a:xfrm>
          <a:prstGeom prst="rect">
            <a:avLst/>
          </a:prstGeom>
          <a:noFill/>
        </p:spPr>
        <p:txBody>
          <a:bodyPr wrap="square">
            <a:noAutofit/>
          </a:bodyPr>
          <a:lstStyle/>
          <a:p>
            <a:pPr rtl="0">
              <a:defRPr/>
            </a:pPr>
            <a:r>
              <a:rPr lang="en" sz="1300" b="0" i="0" u="none" strike="noStrike" dirty="0">
                <a:solidFill>
                  <a:srgbClr val="3B3838"/>
                </a:solidFill>
                <a:highlight>
                  <a:srgbClr val="000000">
                    <a:alpha val="0"/>
                  </a:srgbClr>
                </a:highlight>
                <a:latin typeface="Calibri"/>
              </a:rPr>
              <a:t>In case of vast majority of assets, there is currently a physical limit to how far the operating company can go in assessing the opportunities for production enhancement, as it all comes down to the significant labor costs of Simulation Engineers to calculate various scenarios. </a:t>
            </a:r>
            <a:endParaRPr lang="ru-RU" sz="1300" dirty="0">
              <a:solidFill>
                <a:schemeClr val="bg2">
                  <a:lumMod val="25000"/>
                </a:schemeClr>
              </a:solidFill>
              <a:latin typeface="Calibri"/>
            </a:endParaRPr>
          </a:p>
          <a:p>
            <a:pPr>
              <a:defRPr/>
            </a:pPr>
            <a:endParaRPr lang="ru-RU" sz="1300" dirty="0">
              <a:solidFill>
                <a:schemeClr val="bg2">
                  <a:lumMod val="25000"/>
                </a:schemeClr>
              </a:solidFill>
              <a:latin typeface="Calibri"/>
            </a:endParaRPr>
          </a:p>
          <a:p>
            <a:pPr rtl="0">
              <a:defRPr/>
            </a:pPr>
            <a:r>
              <a:rPr lang="en" sz="1300" b="0" i="0" u="none" strike="noStrike" dirty="0">
                <a:solidFill>
                  <a:srgbClr val="3B3838"/>
                </a:solidFill>
                <a:highlight>
                  <a:srgbClr val="000000">
                    <a:alpha val="0"/>
                  </a:srgbClr>
                </a:highlight>
                <a:latin typeface="Calibri"/>
              </a:rPr>
              <a:t>Usually only a few scenarios are calculated for different capital costs, leaving unconventional production enhancement opportunities out from the analysis, that could have yielded far better results. </a:t>
            </a:r>
          </a:p>
        </p:txBody>
      </p:sp>
      <p:sp>
        <p:nvSpPr>
          <p:cNvPr id="7" name="TextBox 6"/>
          <p:cNvSpPr txBox="1"/>
          <p:nvPr/>
        </p:nvSpPr>
        <p:spPr>
          <a:xfrm>
            <a:off x="11623431" y="6421098"/>
            <a:ext cx="263214" cy="276999"/>
          </a:xfrm>
          <a:prstGeom prst="rect">
            <a:avLst/>
          </a:prstGeom>
          <a:noFill/>
        </p:spPr>
        <p:txBody>
          <a:bodyPr wrap="none" rtlCol="0">
            <a:noAutofit/>
          </a:bodyPr>
          <a:lstStyle/>
          <a:p>
            <a:pPr rtl="0"/>
            <a:r>
              <a:rPr lang="en" sz="1200" b="0" i="0" u="none" strike="noStrike">
                <a:solidFill>
                  <a:srgbClr val="808080"/>
                </a:solidFill>
                <a:highlight>
                  <a:srgbClr val="000000">
                    <a:alpha val="0"/>
                  </a:srgbClr>
                </a:highlight>
                <a:latin typeface="Calibri"/>
              </a:rPr>
              <a:t>2</a:t>
            </a:r>
            <a:endParaRPr lang="ru-RU" sz="1200">
              <a:solidFill>
                <a:schemeClr val="bg1">
                  <a:lumMod val="50000"/>
                </a:schemeClr>
              </a:solidFill>
            </a:endParaRPr>
          </a:p>
        </p:txBody>
      </p:sp>
    </p:spTree>
    <p:extLst>
      <p:ext uri="{BB962C8B-B14F-4D97-AF65-F5344CB8AC3E}">
        <p14:creationId xmlns:p14="http://schemas.microsoft.com/office/powerpoint/2010/main" val="91620186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620941131"/>
              </p:ext>
            </p:extLst>
          </p:nvPr>
        </p:nvGraphicFramePr>
        <p:xfrm>
          <a:off x="489499" y="1108369"/>
          <a:ext cx="11300100" cy="4167016"/>
        </p:xfrm>
        <a:graphic>
          <a:graphicData uri="http://schemas.openxmlformats.org/drawingml/2006/table">
            <a:tbl>
              <a:tblPr>
                <a:tableStyleId>{93296810-A885-4BE3-A3E7-6D5BEEA58F35}</a:tableStyleId>
              </a:tblPr>
              <a:tblGrid>
                <a:gridCol w="1287625">
                  <a:extLst>
                    <a:ext uri="{9D8B030D-6E8A-4147-A177-3AD203B41FA5}">
                      <a16:colId xmlns:a16="http://schemas.microsoft.com/office/drawing/2014/main" xmlns="" val="20000"/>
                    </a:ext>
                  </a:extLst>
                </a:gridCol>
                <a:gridCol w="1043113">
                  <a:extLst>
                    <a:ext uri="{9D8B030D-6E8A-4147-A177-3AD203B41FA5}">
                      <a16:colId xmlns:a16="http://schemas.microsoft.com/office/drawing/2014/main" xmlns="" val="20001"/>
                    </a:ext>
                  </a:extLst>
                </a:gridCol>
                <a:gridCol w="1282469">
                  <a:extLst>
                    <a:ext uri="{9D8B030D-6E8A-4147-A177-3AD203B41FA5}">
                      <a16:colId xmlns:a16="http://schemas.microsoft.com/office/drawing/2014/main" xmlns="" val="20002"/>
                    </a:ext>
                  </a:extLst>
                </a:gridCol>
                <a:gridCol w="929386">
                  <a:extLst>
                    <a:ext uri="{9D8B030D-6E8A-4147-A177-3AD203B41FA5}">
                      <a16:colId xmlns:a16="http://schemas.microsoft.com/office/drawing/2014/main" xmlns="" val="20003"/>
                    </a:ext>
                  </a:extLst>
                </a:gridCol>
                <a:gridCol w="2666565">
                  <a:extLst>
                    <a:ext uri="{9D8B030D-6E8A-4147-A177-3AD203B41FA5}">
                      <a16:colId xmlns:a16="http://schemas.microsoft.com/office/drawing/2014/main" xmlns="" val="20004"/>
                    </a:ext>
                  </a:extLst>
                </a:gridCol>
                <a:gridCol w="1606564">
                  <a:extLst>
                    <a:ext uri="{9D8B030D-6E8A-4147-A177-3AD203B41FA5}">
                      <a16:colId xmlns:a16="http://schemas.microsoft.com/office/drawing/2014/main" xmlns="" val="20005"/>
                    </a:ext>
                  </a:extLst>
                </a:gridCol>
                <a:gridCol w="828126">
                  <a:extLst>
                    <a:ext uri="{9D8B030D-6E8A-4147-A177-3AD203B41FA5}">
                      <a16:colId xmlns:a16="http://schemas.microsoft.com/office/drawing/2014/main" xmlns="" val="20006"/>
                    </a:ext>
                  </a:extLst>
                </a:gridCol>
                <a:gridCol w="1656252">
                  <a:extLst>
                    <a:ext uri="{9D8B030D-6E8A-4147-A177-3AD203B41FA5}">
                      <a16:colId xmlns:a16="http://schemas.microsoft.com/office/drawing/2014/main" xmlns="" val="20007"/>
                    </a:ext>
                  </a:extLst>
                </a:gridCol>
              </a:tblGrid>
              <a:tr h="468519">
                <a:tc rowSpan="2">
                  <a:txBody>
                    <a:bodyPr/>
                    <a:lstStyle/>
                    <a:p>
                      <a:pPr algn="ctr" rtl="0">
                        <a:spcAft>
                          <a:spcPct val="0"/>
                        </a:spcAft>
                      </a:pPr>
                      <a:r>
                        <a:rPr lang="en" sz="1400" b="0" i="0" u="none" strike="noStrike">
                          <a:solidFill>
                            <a:srgbClr val="FFFFFF"/>
                          </a:solidFill>
                          <a:highlight>
                            <a:srgbClr val="000000">
                              <a:alpha val="0"/>
                            </a:srgbClr>
                          </a:highlight>
                          <a:latin typeface="Calibri"/>
                        </a:rPr>
                        <a:t>Selected well for side-tracking</a:t>
                      </a:r>
                      <a:endParaRPr lang="ru-RU" sz="1400">
                        <a:solidFill>
                          <a:schemeClr val="bg1"/>
                        </a:solidFill>
                        <a:effectLst/>
                        <a:latin typeface="Times New Roman"/>
                        <a:ea typeface="Times New Roman"/>
                        <a:cs typeface="Times New Roman"/>
                      </a:endParaRPr>
                    </a:p>
                  </a:txBody>
                  <a:tcPr marL="19033" marR="19033" marT="19033" marB="12689" anchor="ctr">
                    <a:solidFill>
                      <a:srgbClr val="70AD47"/>
                    </a:solidFill>
                  </a:tcPr>
                </a:tc>
                <a:tc rowSpan="2">
                  <a:txBody>
                    <a:bodyPr/>
                    <a:lstStyle/>
                    <a:p>
                      <a:pPr algn="ctr" rtl="0">
                        <a:spcAft>
                          <a:spcPct val="0"/>
                        </a:spcAft>
                      </a:pPr>
                      <a:r>
                        <a:rPr lang="en" sz="1400" b="0" i="0" u="none" strike="noStrike">
                          <a:solidFill>
                            <a:srgbClr val="FFFFFF"/>
                          </a:solidFill>
                          <a:highlight>
                            <a:srgbClr val="000000">
                              <a:alpha val="0"/>
                            </a:srgbClr>
                          </a:highlight>
                          <a:latin typeface="Calibri"/>
                        </a:rPr>
                        <a:t>Well #</a:t>
                      </a:r>
                      <a:endParaRPr lang="ru-RU" sz="1400">
                        <a:solidFill>
                          <a:schemeClr val="bg1"/>
                        </a:solidFill>
                        <a:effectLst/>
                        <a:latin typeface="Times New Roman"/>
                        <a:ea typeface="Times New Roman"/>
                        <a:cs typeface="Times New Roman"/>
                      </a:endParaRPr>
                    </a:p>
                  </a:txBody>
                  <a:tcPr marL="68520" marR="68520" marT="0" marB="0" anchor="ctr">
                    <a:solidFill>
                      <a:srgbClr val="70AD47"/>
                    </a:solidFill>
                  </a:tcPr>
                </a:tc>
                <a:tc gridSpan="3">
                  <a:txBody>
                    <a:bodyPr/>
                    <a:lstStyle/>
                    <a:p>
                      <a:pPr algn="ctr" rtl="0">
                        <a:spcAft>
                          <a:spcPct val="0"/>
                        </a:spcAft>
                      </a:pPr>
                      <a:r>
                        <a:rPr lang="en" sz="1400" b="0" i="0" u="none" strike="noStrike">
                          <a:solidFill>
                            <a:srgbClr val="FFFFFF"/>
                          </a:solidFill>
                          <a:highlight>
                            <a:srgbClr val="000000">
                              <a:alpha val="0"/>
                            </a:srgbClr>
                          </a:highlight>
                          <a:latin typeface="Calibri"/>
                        </a:rPr>
                        <a:t>formation unit A</a:t>
                      </a:r>
                      <a:endParaRPr lang="ru-RU" sz="1400">
                        <a:solidFill>
                          <a:schemeClr val="bg1"/>
                        </a:solidFill>
                        <a:effectLst/>
                        <a:latin typeface="Times New Roman"/>
                        <a:ea typeface="Times New Roman"/>
                        <a:cs typeface="Times New Roman"/>
                      </a:endParaRPr>
                    </a:p>
                  </a:txBody>
                  <a:tcPr marL="19033" marR="19033" marT="19033" marB="12689" anchor="ctr">
                    <a:solidFill>
                      <a:schemeClr val="accent6">
                        <a:lumMod val="60000"/>
                        <a:lumOff val="40000"/>
                      </a:schemeClr>
                    </a:solidFill>
                  </a:tcPr>
                </a:tc>
                <a:tc hMerge="1">
                  <a:txBody>
                    <a:bodyPr/>
                    <a:lstStyle/>
                    <a:p>
                      <a:endParaRPr lang="ru-RU"/>
                    </a:p>
                  </a:txBody>
                  <a:tcPr/>
                </a:tc>
                <a:tc hMerge="1">
                  <a:txBody>
                    <a:bodyPr/>
                    <a:lstStyle/>
                    <a:p>
                      <a:endParaRPr lang="ru-RU"/>
                    </a:p>
                  </a:txBody>
                  <a:tcPr/>
                </a:tc>
                <a:tc gridSpan="3">
                  <a:txBody>
                    <a:bodyPr/>
                    <a:lstStyle/>
                    <a:p>
                      <a:pPr algn="ctr" rtl="0">
                        <a:spcAft>
                          <a:spcPct val="0"/>
                        </a:spcAft>
                      </a:pPr>
                      <a:r>
                        <a:rPr lang="en" sz="1400" b="0" i="0" u="none" strike="noStrike">
                          <a:solidFill>
                            <a:srgbClr val="FFFFFF"/>
                          </a:solidFill>
                          <a:highlight>
                            <a:srgbClr val="000000">
                              <a:alpha val="0"/>
                            </a:srgbClr>
                          </a:highlight>
                          <a:latin typeface="Calibri"/>
                        </a:rPr>
                        <a:t>formation unit B</a:t>
                      </a:r>
                      <a:endParaRPr lang="ru-RU" sz="1400">
                        <a:solidFill>
                          <a:schemeClr val="bg1"/>
                        </a:solidFill>
                        <a:effectLst/>
                        <a:latin typeface="Times New Roman"/>
                        <a:ea typeface="Times New Roman"/>
                        <a:cs typeface="Times New Roman"/>
                      </a:endParaRPr>
                    </a:p>
                  </a:txBody>
                  <a:tcPr marL="19033" marR="19033" marT="19033" marB="12689" anchor="ctr">
                    <a:solidFill>
                      <a:schemeClr val="accent6">
                        <a:lumMod val="60000"/>
                        <a:lumOff val="4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1745545">
                <a:tc vMerge="1">
                  <a:txBody>
                    <a:bodyPr/>
                    <a:lstStyle/>
                    <a:p>
                      <a:endParaRPr lang="ru-RU"/>
                    </a:p>
                  </a:txBody>
                  <a:tcPr/>
                </a:tc>
                <a:tc vMerge="1">
                  <a:txBody>
                    <a:bodyPr/>
                    <a:lstStyle/>
                    <a:p>
                      <a:endParaRPr lang="ru-RU"/>
                    </a:p>
                  </a:txBody>
                  <a:tcPr/>
                </a:tc>
                <a:tc>
                  <a:txBody>
                    <a:bodyPr/>
                    <a:lstStyle/>
                    <a:p>
                      <a:pPr algn="ctr" rtl="0">
                        <a:spcAft>
                          <a:spcPct val="0"/>
                        </a:spcAft>
                      </a:pPr>
                      <a:r>
                        <a:rPr lang="en" sz="1400" b="0" i="0" u="none" strike="noStrike">
                          <a:solidFill>
                            <a:srgbClr val="FFFFFF"/>
                          </a:solidFill>
                          <a:highlight>
                            <a:srgbClr val="000000">
                              <a:alpha val="0"/>
                            </a:srgbClr>
                          </a:highlight>
                          <a:latin typeface="Calibri"/>
                        </a:rPr>
                        <a:t>NPV (NPV)</a:t>
                      </a:r>
                    </a:p>
                    <a:p>
                      <a:pPr algn="ctr" rtl="0">
                        <a:spcAft>
                          <a:spcPct val="0"/>
                        </a:spcAft>
                      </a:pPr>
                      <a:r>
                        <a:rPr lang="en" sz="1400" b="0" i="0" u="none" strike="noStrike">
                          <a:solidFill>
                            <a:srgbClr val="FFFFFF"/>
                          </a:solidFill>
                          <a:highlight>
                            <a:srgbClr val="000000">
                              <a:alpha val="0"/>
                            </a:srgbClr>
                          </a:highlight>
                          <a:latin typeface="Calibri"/>
                        </a:rPr>
                        <a:t>mln. ₽</a:t>
                      </a:r>
                      <a:endParaRPr lang="ru-RU" sz="1400">
                        <a:solidFill>
                          <a:schemeClr val="bg1"/>
                        </a:solidFill>
                        <a:effectLst/>
                        <a:latin typeface="Times New Roman"/>
                        <a:ea typeface="Times New Roman"/>
                        <a:cs typeface="Times New Roman"/>
                      </a:endParaRPr>
                    </a:p>
                  </a:txBody>
                  <a:tcPr marL="19033" marR="19033" marT="19033" marB="12689" anchor="ctr">
                    <a:solidFill>
                      <a:srgbClr val="70AD47"/>
                    </a:solidFill>
                  </a:tcPr>
                </a:tc>
                <a:tc>
                  <a:txBody>
                    <a:bodyPr/>
                    <a:lstStyle/>
                    <a:p>
                      <a:pPr algn="ctr" rtl="0">
                        <a:spcAft>
                          <a:spcPct val="0"/>
                        </a:spcAft>
                      </a:pPr>
                      <a:r>
                        <a:rPr lang="en" sz="1400" b="0" i="0" u="none" strike="noStrike">
                          <a:solidFill>
                            <a:srgbClr val="FFFFFF"/>
                          </a:solidFill>
                          <a:highlight>
                            <a:srgbClr val="000000">
                              <a:alpha val="0"/>
                            </a:srgbClr>
                          </a:highlight>
                          <a:latin typeface="Calibri"/>
                        </a:rPr>
                        <a:t>PI</a:t>
                      </a:r>
                      <a:endParaRPr lang="ru-RU" sz="1400">
                        <a:solidFill>
                          <a:schemeClr val="bg1"/>
                        </a:solidFill>
                        <a:effectLst/>
                        <a:latin typeface="Times New Roman"/>
                        <a:ea typeface="Times New Roman"/>
                        <a:cs typeface="Times New Roman"/>
                      </a:endParaRPr>
                    </a:p>
                  </a:txBody>
                  <a:tcPr marL="19033" marR="19033" marT="19033" marB="12689" anchor="ctr">
                    <a:solidFill>
                      <a:srgbClr val="70AD47"/>
                    </a:solidFill>
                  </a:tcPr>
                </a:tc>
                <a:tc>
                  <a:txBody>
                    <a:bodyPr/>
                    <a:lstStyle/>
                    <a:p>
                      <a:pPr algn="ctr" rtl="0">
                        <a:spcAft>
                          <a:spcPct val="0"/>
                        </a:spcAft>
                      </a:pPr>
                      <a:r>
                        <a:rPr lang="en" sz="1400" b="0" i="0" u="none" strike="noStrike">
                          <a:solidFill>
                            <a:srgbClr val="FFFFFF"/>
                          </a:solidFill>
                          <a:highlight>
                            <a:srgbClr val="000000">
                              <a:alpha val="0"/>
                            </a:srgbClr>
                          </a:highlight>
                          <a:latin typeface="Calibri"/>
                        </a:rPr>
                        <a:t>Cumulative oil production</a:t>
                      </a:r>
                    </a:p>
                    <a:p>
                      <a:pPr algn="ctr" rtl="0">
                        <a:spcAft>
                          <a:spcPct val="0"/>
                        </a:spcAft>
                      </a:pPr>
                      <a:r>
                        <a:rPr lang="en" sz="1400" b="0" i="0" u="none" strike="noStrike">
                          <a:solidFill>
                            <a:srgbClr val="FFFFFF"/>
                          </a:solidFill>
                          <a:highlight>
                            <a:srgbClr val="000000">
                              <a:alpha val="0"/>
                            </a:srgbClr>
                          </a:highlight>
                          <a:latin typeface="Calibri"/>
                        </a:rPr>
                        <a:t>km </a:t>
                      </a:r>
                      <a:r>
                        <a:rPr lang="en" sz="1200" b="0" i="0" u="none" strike="noStrike" baseline="30000">
                          <a:solidFill>
                            <a:srgbClr val="FFFFFF"/>
                          </a:solidFill>
                          <a:highlight>
                            <a:srgbClr val="000000">
                              <a:alpha val="0"/>
                            </a:srgbClr>
                          </a:highlight>
                          <a:latin typeface="Calibri"/>
                        </a:rPr>
                        <a:t>3</a:t>
                      </a:r>
                      <a:endParaRPr lang="ru-RU" sz="1400">
                        <a:solidFill>
                          <a:schemeClr val="bg1"/>
                        </a:solidFill>
                        <a:effectLst/>
                        <a:latin typeface="Times New Roman"/>
                        <a:ea typeface="Times New Roman"/>
                        <a:cs typeface="Times New Roman"/>
                      </a:endParaRPr>
                    </a:p>
                  </a:txBody>
                  <a:tcPr marL="19033" marR="19033" marT="19033" marB="12689" anchor="ctr">
                    <a:solidFill>
                      <a:srgbClr val="70AD47"/>
                    </a:solidFill>
                  </a:tcPr>
                </a:tc>
                <a:tc>
                  <a:txBody>
                    <a:bodyPr/>
                    <a:lstStyle/>
                    <a:p>
                      <a:pPr algn="ctr" rtl="0">
                        <a:spcAft>
                          <a:spcPct val="0"/>
                        </a:spcAft>
                      </a:pPr>
                      <a:r>
                        <a:rPr lang="en" sz="1400" b="0" i="0" u="none" strike="noStrike">
                          <a:solidFill>
                            <a:srgbClr val="FFFFFF"/>
                          </a:solidFill>
                          <a:highlight>
                            <a:srgbClr val="000000">
                              <a:alpha val="0"/>
                            </a:srgbClr>
                          </a:highlight>
                          <a:latin typeface="Calibri"/>
                        </a:rPr>
                        <a:t>NPV (NPV)</a:t>
                      </a:r>
                    </a:p>
                    <a:p>
                      <a:pPr algn="ctr" rtl="0">
                        <a:spcAft>
                          <a:spcPct val="0"/>
                        </a:spcAft>
                      </a:pPr>
                      <a:r>
                        <a:rPr lang="en" sz="1400" b="0" i="0" u="none" strike="noStrike">
                          <a:solidFill>
                            <a:srgbClr val="FFFFFF"/>
                          </a:solidFill>
                          <a:highlight>
                            <a:srgbClr val="000000">
                              <a:alpha val="0"/>
                            </a:srgbClr>
                          </a:highlight>
                          <a:latin typeface="Calibri"/>
                        </a:rPr>
                        <a:t>mln. ₽</a:t>
                      </a:r>
                      <a:endParaRPr lang="ru-RU" sz="1400">
                        <a:solidFill>
                          <a:schemeClr val="bg1"/>
                        </a:solidFill>
                        <a:effectLst/>
                        <a:latin typeface="Times New Roman"/>
                        <a:ea typeface="Times New Roman"/>
                        <a:cs typeface="Times New Roman"/>
                      </a:endParaRPr>
                    </a:p>
                  </a:txBody>
                  <a:tcPr marL="19033" marR="19033" marT="19033" marB="12689" anchor="ctr">
                    <a:solidFill>
                      <a:srgbClr val="70AD47"/>
                    </a:solidFill>
                  </a:tcPr>
                </a:tc>
                <a:tc>
                  <a:txBody>
                    <a:bodyPr/>
                    <a:lstStyle/>
                    <a:p>
                      <a:pPr algn="ctr" rtl="0">
                        <a:spcAft>
                          <a:spcPct val="0"/>
                        </a:spcAft>
                      </a:pPr>
                      <a:r>
                        <a:rPr lang="en" sz="1400" b="0" i="0" u="none" strike="noStrike">
                          <a:solidFill>
                            <a:srgbClr val="FFFFFF"/>
                          </a:solidFill>
                          <a:highlight>
                            <a:srgbClr val="000000">
                              <a:alpha val="0"/>
                            </a:srgbClr>
                          </a:highlight>
                          <a:latin typeface="Calibri"/>
                        </a:rPr>
                        <a:t>PI</a:t>
                      </a:r>
                      <a:endParaRPr lang="ru-RU" sz="1400">
                        <a:solidFill>
                          <a:schemeClr val="bg1"/>
                        </a:solidFill>
                        <a:effectLst/>
                        <a:latin typeface="Times New Roman"/>
                        <a:ea typeface="Times New Roman"/>
                        <a:cs typeface="Times New Roman"/>
                      </a:endParaRPr>
                    </a:p>
                  </a:txBody>
                  <a:tcPr marL="19033" marR="19033" marT="19033" marB="12689" anchor="ctr">
                    <a:solidFill>
                      <a:srgbClr val="70AD47"/>
                    </a:solidFill>
                  </a:tcPr>
                </a:tc>
                <a:tc>
                  <a:txBody>
                    <a:bodyPr/>
                    <a:lstStyle/>
                    <a:p>
                      <a:pPr algn="ctr" rtl="0">
                        <a:spcAft>
                          <a:spcPct val="0"/>
                        </a:spcAft>
                      </a:pPr>
                      <a:r>
                        <a:rPr lang="en" sz="1400" b="0" i="0" u="none" strike="noStrike">
                          <a:solidFill>
                            <a:srgbClr val="FFFFFF"/>
                          </a:solidFill>
                          <a:highlight>
                            <a:srgbClr val="000000">
                              <a:alpha val="0"/>
                            </a:srgbClr>
                          </a:highlight>
                          <a:latin typeface="Calibri"/>
                        </a:rPr>
                        <a:t>Cumulative oil production</a:t>
                      </a:r>
                    </a:p>
                    <a:p>
                      <a:pPr algn="ctr" rtl="0">
                        <a:spcAft>
                          <a:spcPct val="0"/>
                        </a:spcAft>
                      </a:pPr>
                      <a:r>
                        <a:rPr lang="en" sz="1400" b="0" i="0" u="none" strike="noStrike">
                          <a:solidFill>
                            <a:srgbClr val="FFFFFF"/>
                          </a:solidFill>
                          <a:highlight>
                            <a:srgbClr val="000000">
                              <a:alpha val="0"/>
                            </a:srgbClr>
                          </a:highlight>
                          <a:latin typeface="Calibri"/>
                        </a:rPr>
                        <a:t>km </a:t>
                      </a:r>
                      <a:r>
                        <a:rPr lang="en" sz="1200" b="0" i="0" u="none" strike="noStrike" baseline="30000">
                          <a:solidFill>
                            <a:srgbClr val="FFFFFF"/>
                          </a:solidFill>
                          <a:highlight>
                            <a:srgbClr val="000000">
                              <a:alpha val="0"/>
                            </a:srgbClr>
                          </a:highlight>
                          <a:latin typeface="Calibri"/>
                        </a:rPr>
                        <a:t>3</a:t>
                      </a:r>
                      <a:endParaRPr lang="ru-RU" sz="1400">
                        <a:solidFill>
                          <a:schemeClr val="bg1"/>
                        </a:solidFill>
                        <a:effectLst/>
                        <a:latin typeface="Times New Roman"/>
                        <a:ea typeface="Times New Roman"/>
                        <a:cs typeface="Times New Roman"/>
                      </a:endParaRPr>
                    </a:p>
                  </a:txBody>
                  <a:tcPr marL="19033" marR="19033" marT="19033" marB="12689" anchor="ctr">
                    <a:solidFill>
                      <a:srgbClr val="70AD47"/>
                    </a:solidFill>
                  </a:tcPr>
                </a:tc>
                <a:extLst>
                  <a:ext uri="{0D108BD9-81ED-4DB2-BD59-A6C34878D82A}">
                    <a16:rowId xmlns:a16="http://schemas.microsoft.com/office/drawing/2014/main" xmlns="" val="10001"/>
                  </a:ext>
                </a:extLst>
              </a:tr>
              <a:tr h="488238">
                <a:tc>
                  <a:txBody>
                    <a:bodyPr/>
                    <a:lstStyle/>
                    <a:p>
                      <a:pPr algn="ctr" rtl="0">
                        <a:spcAft>
                          <a:spcPct val="0"/>
                        </a:spcAft>
                      </a:pPr>
                      <a:r>
                        <a:rPr lang="en" sz="1400" b="0" i="0" u="none" strike="noStrike">
                          <a:highlight>
                            <a:srgbClr val="000000">
                              <a:alpha val="0"/>
                            </a:srgbClr>
                          </a:highlight>
                          <a:latin typeface="Calibri"/>
                        </a:rPr>
                        <a:t>OP_7-2</a:t>
                      </a:r>
                      <a:endParaRPr lang="ru-RU" sz="1400">
                        <a:solidFill>
                          <a:srgbClr val="3E3E40"/>
                        </a:solidFill>
                        <a:effectLst/>
                        <a:latin typeface="Times New Roman"/>
                        <a:ea typeface="Times New Roman"/>
                        <a:cs typeface="Times New Roman"/>
                      </a:endParaRPr>
                    </a:p>
                  </a:txBody>
                  <a:tcPr marL="19033" marR="19033" marT="19033" marB="12689" anchor="ctr"/>
                </a:tc>
                <a:tc>
                  <a:txBody>
                    <a:bodyPr/>
                    <a:lstStyle/>
                    <a:p>
                      <a:pPr algn="ctr" rtl="0">
                        <a:spcAft>
                          <a:spcPct val="0"/>
                        </a:spcAft>
                      </a:pPr>
                      <a:r>
                        <a:rPr lang="en" sz="1400" b="0" i="0" u="none" strike="noStrike">
                          <a:highlight>
                            <a:srgbClr val="000000">
                              <a:alpha val="0"/>
                            </a:srgbClr>
                          </a:highlight>
                          <a:latin typeface="Calibri"/>
                        </a:rPr>
                        <a:t>OP_7</a:t>
                      </a:r>
                      <a:endParaRPr lang="ru-RU" sz="1400">
                        <a:solidFill>
                          <a:srgbClr val="3E3E40"/>
                        </a:solidFill>
                        <a:effectLst/>
                        <a:latin typeface="Times New Roman"/>
                        <a:ea typeface="Times New Roman"/>
                        <a:cs typeface="Times New Roman"/>
                      </a:endParaRPr>
                    </a:p>
                  </a:txBody>
                  <a:tcPr marL="68520" marR="68520" marT="0" marB="0" anchor="ctr"/>
                </a:tc>
                <a:tc>
                  <a:txBody>
                    <a:bodyPr/>
                    <a:lstStyle/>
                    <a:p>
                      <a:pPr algn="ctr" rtl="0">
                        <a:spcAft>
                          <a:spcPct val="0"/>
                        </a:spcAft>
                      </a:pPr>
                      <a:r>
                        <a:rPr lang="en" sz="1400" b="0" i="0" u="none" strike="noStrike">
                          <a:highlight>
                            <a:srgbClr val="000000">
                              <a:alpha val="0"/>
                            </a:srgbClr>
                          </a:highlight>
                          <a:latin typeface="Calibri"/>
                        </a:rPr>
                        <a:t>161</a:t>
                      </a:r>
                      <a:endParaRPr lang="ru-RU" sz="1400">
                        <a:solidFill>
                          <a:srgbClr val="3E3E40"/>
                        </a:solidFill>
                        <a:effectLst/>
                        <a:latin typeface="Times New Roman"/>
                        <a:ea typeface="Times New Roman"/>
                        <a:cs typeface="Times New Roman"/>
                      </a:endParaRPr>
                    </a:p>
                  </a:txBody>
                  <a:tcPr marL="19033" marR="19033" marT="19033" marB="12689" anchor="ctr"/>
                </a:tc>
                <a:tc>
                  <a:txBody>
                    <a:bodyPr/>
                    <a:lstStyle/>
                    <a:p>
                      <a:pPr algn="ctr" rtl="0">
                        <a:spcAft>
                          <a:spcPct val="0"/>
                        </a:spcAft>
                      </a:pPr>
                      <a:r>
                        <a:rPr lang="en" sz="1400" b="0" i="0" u="none" strike="noStrike">
                          <a:highlight>
                            <a:srgbClr val="000000">
                              <a:alpha val="0"/>
                            </a:srgbClr>
                          </a:highlight>
                          <a:latin typeface="Calibri"/>
                        </a:rPr>
                        <a:t>3.3</a:t>
                      </a:r>
                      <a:endParaRPr lang="ru-RU" sz="1400">
                        <a:solidFill>
                          <a:srgbClr val="3E3E40"/>
                        </a:solidFill>
                        <a:effectLst/>
                        <a:latin typeface="Times New Roman"/>
                        <a:ea typeface="Times New Roman"/>
                        <a:cs typeface="Times New Roman"/>
                      </a:endParaRPr>
                    </a:p>
                  </a:txBody>
                  <a:tcPr marL="19033" marR="19033" marT="19033" marB="12689" anchor="ctr"/>
                </a:tc>
                <a:tc>
                  <a:txBody>
                    <a:bodyPr/>
                    <a:lstStyle/>
                    <a:p>
                      <a:pPr algn="ctr" rtl="0">
                        <a:spcAft>
                          <a:spcPct val="0"/>
                        </a:spcAft>
                      </a:pPr>
                      <a:r>
                        <a:rPr lang="en" sz="1400" b="0" i="0" u="none" strike="noStrike">
                          <a:highlight>
                            <a:srgbClr val="000000">
                              <a:alpha val="0"/>
                            </a:srgbClr>
                          </a:highlight>
                          <a:latin typeface="Calibri"/>
                        </a:rPr>
                        <a:t>149</a:t>
                      </a:r>
                      <a:endParaRPr lang="ru-RU" sz="1400">
                        <a:solidFill>
                          <a:srgbClr val="3E3E40"/>
                        </a:solidFill>
                        <a:effectLst/>
                        <a:latin typeface="Times New Roman"/>
                        <a:ea typeface="Times New Roman"/>
                        <a:cs typeface="Times New Roman"/>
                      </a:endParaRPr>
                    </a:p>
                  </a:txBody>
                  <a:tcPr marL="19033" marR="19033" marT="19033" marB="12689" anchor="ctr"/>
                </a:tc>
                <a:tc>
                  <a:txBody>
                    <a:bodyPr/>
                    <a:lstStyle/>
                    <a:p>
                      <a:pPr algn="ctr" rtl="0">
                        <a:spcAft>
                          <a:spcPct val="0"/>
                        </a:spcAft>
                      </a:pPr>
                      <a:r>
                        <a:rPr lang="en" sz="1400" b="0" i="0" u="none" strike="noStrike">
                          <a:highlight>
                            <a:srgbClr val="000000">
                              <a:alpha val="0"/>
                            </a:srgbClr>
                          </a:highlight>
                          <a:latin typeface="Calibri"/>
                        </a:rPr>
                        <a:t>46</a:t>
                      </a:r>
                      <a:endParaRPr lang="ru-RU" sz="1400">
                        <a:solidFill>
                          <a:srgbClr val="3E3E40"/>
                        </a:solidFill>
                        <a:effectLst/>
                        <a:latin typeface="Times New Roman"/>
                        <a:ea typeface="Times New Roman"/>
                        <a:cs typeface="Times New Roman"/>
                      </a:endParaRPr>
                    </a:p>
                  </a:txBody>
                  <a:tcPr marL="19033" marR="19033" marT="19033" marB="12689" anchor="ctr"/>
                </a:tc>
                <a:tc>
                  <a:txBody>
                    <a:bodyPr/>
                    <a:lstStyle/>
                    <a:p>
                      <a:pPr algn="ctr" rtl="0">
                        <a:spcAft>
                          <a:spcPct val="0"/>
                        </a:spcAft>
                      </a:pPr>
                      <a:r>
                        <a:rPr lang="en" sz="1400" b="0" i="0" u="none" strike="noStrike">
                          <a:highlight>
                            <a:srgbClr val="000000">
                              <a:alpha val="0"/>
                            </a:srgbClr>
                          </a:highlight>
                          <a:latin typeface="Calibri"/>
                        </a:rPr>
                        <a:t>1.6</a:t>
                      </a:r>
                      <a:endParaRPr lang="ru-RU" sz="1400">
                        <a:solidFill>
                          <a:srgbClr val="3E3E40"/>
                        </a:solidFill>
                        <a:effectLst/>
                        <a:latin typeface="Times New Roman"/>
                        <a:ea typeface="Times New Roman"/>
                        <a:cs typeface="Times New Roman"/>
                      </a:endParaRPr>
                    </a:p>
                  </a:txBody>
                  <a:tcPr marL="19033" marR="19033" marT="19033" marB="12689" anchor="ctr"/>
                </a:tc>
                <a:tc>
                  <a:txBody>
                    <a:bodyPr/>
                    <a:lstStyle/>
                    <a:p>
                      <a:pPr algn="ctr" rtl="0">
                        <a:spcAft>
                          <a:spcPct val="0"/>
                        </a:spcAft>
                      </a:pPr>
                      <a:r>
                        <a:rPr lang="en" sz="1400" b="0" i="0" u="none" strike="noStrike">
                          <a:highlight>
                            <a:srgbClr val="000000">
                              <a:alpha val="0"/>
                            </a:srgbClr>
                          </a:highlight>
                          <a:latin typeface="Calibri"/>
                        </a:rPr>
                        <a:t>71</a:t>
                      </a:r>
                      <a:endParaRPr lang="ru-RU" sz="1400">
                        <a:solidFill>
                          <a:srgbClr val="3E3E40"/>
                        </a:solidFill>
                        <a:effectLst/>
                        <a:latin typeface="Times New Roman"/>
                        <a:ea typeface="Times New Roman"/>
                        <a:cs typeface="Times New Roman"/>
                      </a:endParaRPr>
                    </a:p>
                  </a:txBody>
                  <a:tcPr marL="19033" marR="19033" marT="19033" marB="12689" anchor="ctr"/>
                </a:tc>
                <a:extLst>
                  <a:ext uri="{0D108BD9-81ED-4DB2-BD59-A6C34878D82A}">
                    <a16:rowId xmlns:a16="http://schemas.microsoft.com/office/drawing/2014/main" xmlns="" val="10002"/>
                  </a:ext>
                </a:extLst>
              </a:tr>
              <a:tr h="488238">
                <a:tc>
                  <a:txBody>
                    <a:bodyPr/>
                    <a:lstStyle/>
                    <a:p>
                      <a:pPr algn="ctr" rtl="0">
                        <a:spcAft>
                          <a:spcPct val="0"/>
                        </a:spcAft>
                      </a:pPr>
                      <a:r>
                        <a:rPr lang="en" sz="1400" b="0" i="0" u="none" strike="noStrike">
                          <a:highlight>
                            <a:srgbClr val="000000">
                              <a:alpha val="0"/>
                            </a:srgbClr>
                          </a:highlight>
                          <a:latin typeface="Calibri"/>
                        </a:rPr>
                        <a:t>OP_32-2</a:t>
                      </a:r>
                      <a:endParaRPr lang="ru-RU" sz="1400">
                        <a:solidFill>
                          <a:srgbClr val="3E3E40"/>
                        </a:solidFill>
                        <a:effectLst/>
                        <a:latin typeface="Times New Roman"/>
                        <a:ea typeface="Times New Roman"/>
                        <a:cs typeface="Times New Roman"/>
                      </a:endParaRPr>
                    </a:p>
                  </a:txBody>
                  <a:tcPr marL="19033" marR="19033" marT="19033" marB="12689" anchor="ctr"/>
                </a:tc>
                <a:tc>
                  <a:txBody>
                    <a:bodyPr/>
                    <a:lstStyle/>
                    <a:p>
                      <a:pPr algn="ctr" rtl="0">
                        <a:spcAft>
                          <a:spcPct val="0"/>
                        </a:spcAft>
                      </a:pPr>
                      <a:r>
                        <a:rPr lang="en" sz="1400" b="0" i="0" u="none" strike="noStrike">
                          <a:highlight>
                            <a:srgbClr val="000000">
                              <a:alpha val="0"/>
                            </a:srgbClr>
                          </a:highlight>
                          <a:latin typeface="Calibri"/>
                        </a:rPr>
                        <a:t>OP_32</a:t>
                      </a:r>
                      <a:endParaRPr lang="ru-RU" sz="1400">
                        <a:solidFill>
                          <a:srgbClr val="3E3E40"/>
                        </a:solidFill>
                        <a:effectLst/>
                        <a:latin typeface="Times New Roman"/>
                        <a:ea typeface="Times New Roman"/>
                        <a:cs typeface="Times New Roman"/>
                      </a:endParaRPr>
                    </a:p>
                  </a:txBody>
                  <a:tcPr marL="68520" marR="68520" marT="0" marB="0" anchor="ctr"/>
                </a:tc>
                <a:tc>
                  <a:txBody>
                    <a:bodyPr/>
                    <a:lstStyle/>
                    <a:p>
                      <a:pPr algn="ctr" rtl="0">
                        <a:spcAft>
                          <a:spcPct val="0"/>
                        </a:spcAft>
                      </a:pPr>
                      <a:r>
                        <a:rPr lang="en" sz="1400" b="0" i="0" u="none" strike="noStrike">
                          <a:highlight>
                            <a:srgbClr val="000000">
                              <a:alpha val="0"/>
                            </a:srgbClr>
                          </a:highlight>
                          <a:latin typeface="Calibri"/>
                        </a:rPr>
                        <a:t>46</a:t>
                      </a:r>
                      <a:endParaRPr lang="ru-RU" sz="1400">
                        <a:solidFill>
                          <a:srgbClr val="3E3E40"/>
                        </a:solidFill>
                        <a:effectLst/>
                        <a:latin typeface="Times New Roman"/>
                        <a:ea typeface="Times New Roman"/>
                        <a:cs typeface="Times New Roman"/>
                      </a:endParaRPr>
                    </a:p>
                  </a:txBody>
                  <a:tcPr marL="19033" marR="19033" marT="19033" marB="12689" anchor="ctr"/>
                </a:tc>
                <a:tc>
                  <a:txBody>
                    <a:bodyPr/>
                    <a:lstStyle/>
                    <a:p>
                      <a:pPr algn="ctr" rtl="0">
                        <a:spcAft>
                          <a:spcPct val="0"/>
                        </a:spcAft>
                      </a:pPr>
                      <a:r>
                        <a:rPr lang="en" sz="1400" b="0" i="0" u="none" strike="noStrike">
                          <a:highlight>
                            <a:srgbClr val="000000">
                              <a:alpha val="0"/>
                            </a:srgbClr>
                          </a:highlight>
                          <a:latin typeface="Calibri"/>
                        </a:rPr>
                        <a:t>1.6</a:t>
                      </a:r>
                      <a:endParaRPr lang="ru-RU" sz="1400">
                        <a:solidFill>
                          <a:srgbClr val="3E3E40"/>
                        </a:solidFill>
                        <a:effectLst/>
                        <a:latin typeface="Times New Roman"/>
                        <a:ea typeface="Times New Roman"/>
                        <a:cs typeface="Times New Roman"/>
                      </a:endParaRPr>
                    </a:p>
                  </a:txBody>
                  <a:tcPr marL="19033" marR="19033" marT="19033" marB="12689" anchor="ctr"/>
                </a:tc>
                <a:tc>
                  <a:txBody>
                    <a:bodyPr/>
                    <a:lstStyle/>
                    <a:p>
                      <a:pPr algn="ctr" rtl="0">
                        <a:spcAft>
                          <a:spcPct val="0"/>
                        </a:spcAft>
                      </a:pPr>
                      <a:r>
                        <a:rPr lang="en" sz="1400" b="0" i="0" u="none" strike="noStrike">
                          <a:highlight>
                            <a:srgbClr val="000000">
                              <a:alpha val="0"/>
                            </a:srgbClr>
                          </a:highlight>
                          <a:latin typeface="Calibri"/>
                        </a:rPr>
                        <a:t>48</a:t>
                      </a:r>
                      <a:endParaRPr lang="ru-RU" sz="1400">
                        <a:solidFill>
                          <a:srgbClr val="3E3E40"/>
                        </a:solidFill>
                        <a:effectLst/>
                        <a:latin typeface="Times New Roman"/>
                        <a:ea typeface="Times New Roman"/>
                        <a:cs typeface="Times New Roman"/>
                      </a:endParaRPr>
                    </a:p>
                  </a:txBody>
                  <a:tcPr marL="19033" marR="19033" marT="19033" marB="12689" anchor="ctr"/>
                </a:tc>
                <a:tc>
                  <a:txBody>
                    <a:bodyPr/>
                    <a:lstStyle/>
                    <a:p>
                      <a:pPr algn="ctr" rtl="0">
                        <a:spcAft>
                          <a:spcPct val="0"/>
                        </a:spcAft>
                      </a:pPr>
                      <a:r>
                        <a:rPr lang="en" sz="1400" b="0" i="0" u="none" strike="noStrike">
                          <a:highlight>
                            <a:srgbClr val="000000">
                              <a:alpha val="0"/>
                            </a:srgbClr>
                          </a:highlight>
                          <a:latin typeface="Calibri"/>
                        </a:rPr>
                        <a:t>54</a:t>
                      </a:r>
                      <a:endParaRPr lang="ru-RU" sz="1400">
                        <a:solidFill>
                          <a:srgbClr val="3E3E40"/>
                        </a:solidFill>
                        <a:effectLst/>
                        <a:latin typeface="Times New Roman"/>
                        <a:ea typeface="Times New Roman"/>
                        <a:cs typeface="Times New Roman"/>
                      </a:endParaRPr>
                    </a:p>
                  </a:txBody>
                  <a:tcPr marL="19033" marR="19033" marT="19033" marB="12689" anchor="ctr"/>
                </a:tc>
                <a:tc>
                  <a:txBody>
                    <a:bodyPr/>
                    <a:lstStyle/>
                    <a:p>
                      <a:pPr algn="ctr" rtl="0">
                        <a:spcAft>
                          <a:spcPct val="0"/>
                        </a:spcAft>
                      </a:pPr>
                      <a:r>
                        <a:rPr lang="en" sz="1400" b="0" i="0" u="none" strike="noStrike">
                          <a:highlight>
                            <a:srgbClr val="000000">
                              <a:alpha val="0"/>
                            </a:srgbClr>
                          </a:highlight>
                          <a:latin typeface="Calibri"/>
                        </a:rPr>
                        <a:t>1.8</a:t>
                      </a:r>
                      <a:endParaRPr lang="ru-RU" sz="1400">
                        <a:solidFill>
                          <a:srgbClr val="3E3E40"/>
                        </a:solidFill>
                        <a:effectLst/>
                        <a:latin typeface="Times New Roman"/>
                        <a:ea typeface="Times New Roman"/>
                        <a:cs typeface="Times New Roman"/>
                      </a:endParaRPr>
                    </a:p>
                  </a:txBody>
                  <a:tcPr marL="19033" marR="19033" marT="19033" marB="12689" anchor="ctr"/>
                </a:tc>
                <a:tc>
                  <a:txBody>
                    <a:bodyPr/>
                    <a:lstStyle/>
                    <a:p>
                      <a:pPr algn="ctr" rtl="0">
                        <a:spcAft>
                          <a:spcPct val="0"/>
                        </a:spcAft>
                      </a:pPr>
                      <a:r>
                        <a:rPr lang="en" sz="1400" b="0" i="0" u="none" strike="noStrike">
                          <a:highlight>
                            <a:srgbClr val="000000">
                              <a:alpha val="0"/>
                            </a:srgbClr>
                          </a:highlight>
                          <a:latin typeface="Calibri"/>
                        </a:rPr>
                        <a:t>61</a:t>
                      </a:r>
                      <a:endParaRPr lang="ru-RU" sz="1400">
                        <a:solidFill>
                          <a:srgbClr val="3E3E40"/>
                        </a:solidFill>
                        <a:effectLst/>
                        <a:latin typeface="Times New Roman"/>
                        <a:ea typeface="Times New Roman"/>
                        <a:cs typeface="Times New Roman"/>
                      </a:endParaRPr>
                    </a:p>
                  </a:txBody>
                  <a:tcPr marL="19033" marR="19033" marT="19033" marB="12689" anchor="ctr"/>
                </a:tc>
                <a:extLst>
                  <a:ext uri="{0D108BD9-81ED-4DB2-BD59-A6C34878D82A}">
                    <a16:rowId xmlns:a16="http://schemas.microsoft.com/office/drawing/2014/main" xmlns="" val="10003"/>
                  </a:ext>
                </a:extLst>
              </a:tr>
              <a:tr h="488238">
                <a:tc>
                  <a:txBody>
                    <a:bodyPr/>
                    <a:lstStyle/>
                    <a:p>
                      <a:pPr algn="ctr" rtl="0">
                        <a:spcAft>
                          <a:spcPct val="0"/>
                        </a:spcAft>
                      </a:pPr>
                      <a:r>
                        <a:rPr lang="en" sz="1400" b="0" i="0" u="none" strike="noStrike">
                          <a:highlight>
                            <a:srgbClr val="000000">
                              <a:alpha val="0"/>
                            </a:srgbClr>
                          </a:highlight>
                          <a:latin typeface="Calibri"/>
                        </a:rPr>
                        <a:t>OP_12-2</a:t>
                      </a:r>
                      <a:endParaRPr lang="ru-RU" sz="1400">
                        <a:solidFill>
                          <a:srgbClr val="3E3E40"/>
                        </a:solidFill>
                        <a:effectLst/>
                        <a:latin typeface="Times New Roman"/>
                        <a:ea typeface="Times New Roman"/>
                        <a:cs typeface="Times New Roman"/>
                      </a:endParaRPr>
                    </a:p>
                  </a:txBody>
                  <a:tcPr marL="19033" marR="19033" marT="19033" marB="12689" anchor="ctr"/>
                </a:tc>
                <a:tc>
                  <a:txBody>
                    <a:bodyPr/>
                    <a:lstStyle/>
                    <a:p>
                      <a:pPr algn="ctr" rtl="0">
                        <a:spcAft>
                          <a:spcPct val="0"/>
                        </a:spcAft>
                      </a:pPr>
                      <a:r>
                        <a:rPr lang="en" sz="1400" b="0" i="0" u="none" strike="noStrike">
                          <a:highlight>
                            <a:srgbClr val="000000">
                              <a:alpha val="0"/>
                            </a:srgbClr>
                          </a:highlight>
                          <a:latin typeface="Calibri"/>
                        </a:rPr>
                        <a:t>OP_12</a:t>
                      </a:r>
                      <a:endParaRPr lang="ru-RU" sz="1400">
                        <a:solidFill>
                          <a:srgbClr val="3E3E40"/>
                        </a:solidFill>
                        <a:effectLst/>
                        <a:latin typeface="Times New Roman"/>
                        <a:ea typeface="Times New Roman"/>
                        <a:cs typeface="Times New Roman"/>
                      </a:endParaRPr>
                    </a:p>
                  </a:txBody>
                  <a:tcPr marL="68520" marR="68520" marT="0" marB="0" anchor="ctr"/>
                </a:tc>
                <a:tc>
                  <a:txBody>
                    <a:bodyPr/>
                    <a:lstStyle/>
                    <a:p>
                      <a:pPr algn="ctr" rtl="0">
                        <a:spcAft>
                          <a:spcPct val="0"/>
                        </a:spcAft>
                      </a:pPr>
                      <a:r>
                        <a:rPr lang="en" sz="1400" b="0" i="0" u="none" strike="noStrike">
                          <a:highlight>
                            <a:srgbClr val="000000">
                              <a:alpha val="0"/>
                            </a:srgbClr>
                          </a:highlight>
                          <a:latin typeface="Calibri"/>
                        </a:rPr>
                        <a:t>258</a:t>
                      </a:r>
                      <a:endParaRPr lang="ru-RU" sz="1400">
                        <a:solidFill>
                          <a:srgbClr val="3E3E40"/>
                        </a:solidFill>
                        <a:effectLst/>
                        <a:latin typeface="Times New Roman"/>
                        <a:ea typeface="Times New Roman"/>
                        <a:cs typeface="Times New Roman"/>
                      </a:endParaRPr>
                    </a:p>
                  </a:txBody>
                  <a:tcPr marL="19033" marR="19033" marT="19033" marB="12689" anchor="ctr"/>
                </a:tc>
                <a:tc>
                  <a:txBody>
                    <a:bodyPr/>
                    <a:lstStyle/>
                    <a:p>
                      <a:pPr algn="ctr" rtl="0">
                        <a:spcAft>
                          <a:spcPct val="0"/>
                        </a:spcAft>
                      </a:pPr>
                      <a:r>
                        <a:rPr lang="en" sz="1400" b="0" i="0" u="none" strike="noStrike">
                          <a:highlight>
                            <a:srgbClr val="000000">
                              <a:alpha val="0"/>
                            </a:srgbClr>
                          </a:highlight>
                          <a:latin typeface="Calibri"/>
                        </a:rPr>
                        <a:t>4.6</a:t>
                      </a:r>
                      <a:endParaRPr lang="ru-RU" sz="1400">
                        <a:solidFill>
                          <a:srgbClr val="3E3E40"/>
                        </a:solidFill>
                        <a:effectLst/>
                        <a:latin typeface="Times New Roman"/>
                        <a:ea typeface="Times New Roman"/>
                        <a:cs typeface="Times New Roman"/>
                      </a:endParaRPr>
                    </a:p>
                  </a:txBody>
                  <a:tcPr marL="19033" marR="19033" marT="19033" marB="12689" anchor="ctr"/>
                </a:tc>
                <a:tc>
                  <a:txBody>
                    <a:bodyPr/>
                    <a:lstStyle/>
                    <a:p>
                      <a:pPr algn="ctr" rtl="0">
                        <a:spcAft>
                          <a:spcPct val="0"/>
                        </a:spcAft>
                      </a:pPr>
                      <a:r>
                        <a:rPr lang="en" sz="1400" b="0" i="0" u="none" strike="noStrike">
                          <a:highlight>
                            <a:srgbClr val="000000">
                              <a:alpha val="0"/>
                            </a:srgbClr>
                          </a:highlight>
                          <a:latin typeface="Calibri"/>
                        </a:rPr>
                        <a:t>202</a:t>
                      </a:r>
                      <a:endParaRPr lang="ru-RU" sz="1400">
                        <a:solidFill>
                          <a:srgbClr val="3E3E40"/>
                        </a:solidFill>
                        <a:effectLst/>
                        <a:latin typeface="Times New Roman"/>
                        <a:ea typeface="Times New Roman"/>
                        <a:cs typeface="Times New Roman"/>
                      </a:endParaRPr>
                    </a:p>
                  </a:txBody>
                  <a:tcPr marL="19033" marR="19033" marT="19033" marB="12689" anchor="ctr"/>
                </a:tc>
                <a:tc>
                  <a:txBody>
                    <a:bodyPr/>
                    <a:lstStyle/>
                    <a:p>
                      <a:pPr algn="ctr" rtl="0">
                        <a:spcAft>
                          <a:spcPct val="0"/>
                        </a:spcAft>
                      </a:pPr>
                      <a:r>
                        <a:rPr lang="en" sz="1400" b="0" i="0" u="none" strike="noStrike">
                          <a:highlight>
                            <a:srgbClr val="000000">
                              <a:alpha val="0"/>
                            </a:srgbClr>
                          </a:highlight>
                          <a:latin typeface="Calibri"/>
                        </a:rPr>
                        <a:t>283</a:t>
                      </a:r>
                      <a:endParaRPr lang="ru-RU" sz="1400">
                        <a:solidFill>
                          <a:srgbClr val="3E3E40"/>
                        </a:solidFill>
                        <a:effectLst/>
                        <a:latin typeface="Times New Roman"/>
                        <a:ea typeface="Times New Roman"/>
                        <a:cs typeface="Times New Roman"/>
                      </a:endParaRPr>
                    </a:p>
                  </a:txBody>
                  <a:tcPr marL="19033" marR="19033" marT="19033" marB="12689" anchor="ctr"/>
                </a:tc>
                <a:tc>
                  <a:txBody>
                    <a:bodyPr/>
                    <a:lstStyle/>
                    <a:p>
                      <a:pPr algn="ctr" rtl="0">
                        <a:spcAft>
                          <a:spcPct val="0"/>
                        </a:spcAft>
                      </a:pPr>
                      <a:r>
                        <a:rPr lang="en" sz="1400" b="0" i="0" u="none" strike="noStrike">
                          <a:highlight>
                            <a:srgbClr val="000000">
                              <a:alpha val="0"/>
                            </a:srgbClr>
                          </a:highlight>
                          <a:latin typeface="Calibri"/>
                        </a:rPr>
                        <a:t>5</a:t>
                      </a:r>
                      <a:endParaRPr lang="ru-RU" sz="1400">
                        <a:solidFill>
                          <a:srgbClr val="3E3E40"/>
                        </a:solidFill>
                        <a:effectLst/>
                        <a:latin typeface="Times New Roman"/>
                        <a:ea typeface="Times New Roman"/>
                        <a:cs typeface="Times New Roman"/>
                      </a:endParaRPr>
                    </a:p>
                  </a:txBody>
                  <a:tcPr marL="19033" marR="19033" marT="19033" marB="12689" anchor="ctr"/>
                </a:tc>
                <a:tc>
                  <a:txBody>
                    <a:bodyPr/>
                    <a:lstStyle/>
                    <a:p>
                      <a:pPr algn="ctr" rtl="0">
                        <a:spcAft>
                          <a:spcPct val="0"/>
                        </a:spcAft>
                      </a:pPr>
                      <a:r>
                        <a:rPr lang="en" sz="1400" b="0" i="0" u="none" strike="noStrike">
                          <a:highlight>
                            <a:srgbClr val="000000">
                              <a:alpha val="0"/>
                            </a:srgbClr>
                          </a:highlight>
                          <a:latin typeface="Calibri"/>
                        </a:rPr>
                        <a:t>233</a:t>
                      </a:r>
                      <a:endParaRPr lang="ru-RU" sz="1400">
                        <a:solidFill>
                          <a:srgbClr val="3E3E40"/>
                        </a:solidFill>
                        <a:effectLst/>
                        <a:latin typeface="Times New Roman"/>
                        <a:ea typeface="Times New Roman"/>
                        <a:cs typeface="Times New Roman"/>
                      </a:endParaRPr>
                    </a:p>
                  </a:txBody>
                  <a:tcPr marL="19033" marR="19033" marT="19033" marB="12689" anchor="ctr"/>
                </a:tc>
                <a:extLst>
                  <a:ext uri="{0D108BD9-81ED-4DB2-BD59-A6C34878D82A}">
                    <a16:rowId xmlns:a16="http://schemas.microsoft.com/office/drawing/2014/main" xmlns="" val="10004"/>
                  </a:ext>
                </a:extLst>
              </a:tr>
              <a:tr h="488238">
                <a:tc>
                  <a:txBody>
                    <a:bodyPr/>
                    <a:lstStyle/>
                    <a:p>
                      <a:pPr marL="0" algn="ctr" defTabSz="914400" rtl="0" eaLnBrk="1" latinLnBrk="0" hangingPunct="1">
                        <a:spcAft>
                          <a:spcPct val="0"/>
                        </a:spcAft>
                      </a:pPr>
                      <a:r>
                        <a:rPr lang="en" sz="1400" b="0" i="0" u="none" strike="noStrike" kern="1200">
                          <a:highlight>
                            <a:srgbClr val="000000">
                              <a:alpha val="0"/>
                            </a:srgbClr>
                          </a:highlight>
                          <a:latin typeface="Calibri"/>
                        </a:rPr>
                        <a:t>OP_20-2</a:t>
                      </a:r>
                      <a:endParaRPr lang="ru-RU" sz="1400" kern="1200">
                        <a:solidFill>
                          <a:srgbClr val="3E3E40"/>
                        </a:solidFill>
                        <a:effectLst/>
                        <a:latin typeface="+mn-lt"/>
                        <a:ea typeface="+mn-ea"/>
                        <a:cs typeface="+mn-cs"/>
                      </a:endParaRPr>
                    </a:p>
                  </a:txBody>
                  <a:tcPr marL="19033" marR="19033" marT="19033" marB="12689" anchor="ctr"/>
                </a:tc>
                <a:tc>
                  <a:txBody>
                    <a:bodyPr/>
                    <a:lstStyle/>
                    <a:p>
                      <a:pPr marL="0" algn="ctr" defTabSz="914400" rtl="0" eaLnBrk="1" latinLnBrk="0" hangingPunct="1">
                        <a:spcAft>
                          <a:spcPct val="0"/>
                        </a:spcAft>
                      </a:pPr>
                      <a:r>
                        <a:rPr lang="en" sz="1400" b="0" i="0" u="none" strike="noStrike" kern="1200">
                          <a:highlight>
                            <a:srgbClr val="000000">
                              <a:alpha val="0"/>
                            </a:srgbClr>
                          </a:highlight>
                          <a:latin typeface="Calibri"/>
                        </a:rPr>
                        <a:t>OP_20</a:t>
                      </a:r>
                      <a:endParaRPr lang="ru-RU" sz="1400" kern="1200">
                        <a:solidFill>
                          <a:srgbClr val="3E3E40"/>
                        </a:solidFill>
                        <a:effectLst/>
                        <a:latin typeface="+mn-lt"/>
                        <a:ea typeface="+mn-ea"/>
                        <a:cs typeface="+mn-cs"/>
                      </a:endParaRPr>
                    </a:p>
                  </a:txBody>
                  <a:tcPr marL="68520" marR="68520" marT="0" marB="0" anchor="ctr"/>
                </a:tc>
                <a:tc>
                  <a:txBody>
                    <a:bodyPr/>
                    <a:lstStyle/>
                    <a:p>
                      <a:pPr marL="0" algn="ctr" defTabSz="914400" rtl="0" eaLnBrk="1" latinLnBrk="0" hangingPunct="1">
                        <a:spcAft>
                          <a:spcPct val="0"/>
                        </a:spcAft>
                      </a:pPr>
                      <a:r>
                        <a:rPr lang="en" sz="1400" b="0" i="0" u="none" strike="noStrike" kern="1200">
                          <a:highlight>
                            <a:srgbClr val="000000">
                              <a:alpha val="0"/>
                            </a:srgbClr>
                          </a:highlight>
                          <a:latin typeface="Calibri"/>
                        </a:rPr>
                        <a:t>80</a:t>
                      </a:r>
                      <a:endParaRPr lang="ru-RU" sz="1400" kern="1200">
                        <a:solidFill>
                          <a:srgbClr val="3E3E40"/>
                        </a:solidFill>
                        <a:effectLst/>
                        <a:latin typeface="+mn-lt"/>
                        <a:ea typeface="+mn-ea"/>
                        <a:cs typeface="+mn-cs"/>
                      </a:endParaRPr>
                    </a:p>
                  </a:txBody>
                  <a:tcPr marL="19033" marR="19033" marT="19033" marB="12689" anchor="ctr"/>
                </a:tc>
                <a:tc>
                  <a:txBody>
                    <a:bodyPr/>
                    <a:lstStyle/>
                    <a:p>
                      <a:pPr marL="0" algn="ctr" defTabSz="914400" rtl="0" eaLnBrk="1" latinLnBrk="0" hangingPunct="1">
                        <a:spcAft>
                          <a:spcPct val="0"/>
                        </a:spcAft>
                      </a:pPr>
                      <a:r>
                        <a:rPr lang="en" sz="1400" b="0" i="0" u="none" strike="noStrike" kern="1200">
                          <a:highlight>
                            <a:srgbClr val="000000">
                              <a:alpha val="0"/>
                            </a:srgbClr>
                          </a:highlight>
                          <a:latin typeface="Calibri"/>
                        </a:rPr>
                        <a:t>2.1</a:t>
                      </a:r>
                      <a:endParaRPr lang="ru-RU" sz="1400" kern="1200">
                        <a:solidFill>
                          <a:srgbClr val="3E3E40"/>
                        </a:solidFill>
                        <a:effectLst/>
                        <a:latin typeface="+mn-lt"/>
                        <a:ea typeface="+mn-ea"/>
                        <a:cs typeface="+mn-cs"/>
                      </a:endParaRPr>
                    </a:p>
                  </a:txBody>
                  <a:tcPr marL="19033" marR="19033" marT="19033" marB="12689" anchor="ctr"/>
                </a:tc>
                <a:tc>
                  <a:txBody>
                    <a:bodyPr/>
                    <a:lstStyle/>
                    <a:p>
                      <a:pPr marL="0" algn="ctr" defTabSz="914400" rtl="0" eaLnBrk="1" latinLnBrk="0" hangingPunct="1">
                        <a:spcAft>
                          <a:spcPct val="0"/>
                        </a:spcAft>
                      </a:pPr>
                      <a:r>
                        <a:rPr lang="en" sz="1400" b="0" i="0" u="none" strike="noStrike" kern="1200">
                          <a:highlight>
                            <a:srgbClr val="000000">
                              <a:alpha val="0"/>
                            </a:srgbClr>
                          </a:highlight>
                          <a:latin typeface="Calibri"/>
                        </a:rPr>
                        <a:t>87</a:t>
                      </a:r>
                      <a:endParaRPr lang="ru-RU" sz="1400" kern="1200">
                        <a:solidFill>
                          <a:srgbClr val="3E3E40"/>
                        </a:solidFill>
                        <a:effectLst/>
                        <a:latin typeface="+mn-lt"/>
                        <a:ea typeface="+mn-ea"/>
                        <a:cs typeface="+mn-cs"/>
                      </a:endParaRPr>
                    </a:p>
                  </a:txBody>
                  <a:tcPr marL="19033" marR="19033" marT="19033" marB="12689" anchor="ctr"/>
                </a:tc>
                <a:tc>
                  <a:txBody>
                    <a:bodyPr/>
                    <a:lstStyle/>
                    <a:p>
                      <a:pPr marL="0" algn="ctr" defTabSz="914400" rtl="0" eaLnBrk="1" latinLnBrk="0" hangingPunct="1">
                        <a:spcAft>
                          <a:spcPct val="0"/>
                        </a:spcAft>
                      </a:pPr>
                      <a:r>
                        <a:rPr lang="en" sz="1400" b="0" i="0" u="none" strike="noStrike" kern="1200">
                          <a:highlight>
                            <a:srgbClr val="000000">
                              <a:alpha val="0"/>
                            </a:srgbClr>
                          </a:highlight>
                          <a:latin typeface="Calibri"/>
                        </a:rPr>
                        <a:t>171</a:t>
                      </a:r>
                      <a:endParaRPr lang="ru-RU" sz="1400" kern="1200">
                        <a:solidFill>
                          <a:srgbClr val="3E3E40"/>
                        </a:solidFill>
                        <a:effectLst/>
                        <a:latin typeface="+mn-lt"/>
                        <a:ea typeface="+mn-ea"/>
                        <a:cs typeface="+mn-cs"/>
                      </a:endParaRPr>
                    </a:p>
                  </a:txBody>
                  <a:tcPr marL="19033" marR="19033" marT="19033" marB="12689" anchor="ctr"/>
                </a:tc>
                <a:tc>
                  <a:txBody>
                    <a:bodyPr/>
                    <a:lstStyle/>
                    <a:p>
                      <a:pPr marL="0" algn="ctr" defTabSz="914400" rtl="0" eaLnBrk="1" latinLnBrk="0" hangingPunct="1">
                        <a:spcAft>
                          <a:spcPct val="0"/>
                        </a:spcAft>
                      </a:pPr>
                      <a:r>
                        <a:rPr lang="en" sz="1400" b="0" i="0" u="none" strike="noStrike" kern="1200">
                          <a:highlight>
                            <a:srgbClr val="000000">
                              <a:alpha val="0"/>
                            </a:srgbClr>
                          </a:highlight>
                          <a:latin typeface="Calibri"/>
                        </a:rPr>
                        <a:t>3.4</a:t>
                      </a:r>
                      <a:endParaRPr lang="ru-RU" sz="1400" kern="1200">
                        <a:solidFill>
                          <a:srgbClr val="3E3E40"/>
                        </a:solidFill>
                        <a:effectLst/>
                        <a:latin typeface="+mn-lt"/>
                        <a:ea typeface="+mn-ea"/>
                        <a:cs typeface="+mn-cs"/>
                      </a:endParaRPr>
                    </a:p>
                  </a:txBody>
                  <a:tcPr marL="19033" marR="19033" marT="19033" marB="12689" anchor="ctr"/>
                </a:tc>
                <a:tc>
                  <a:txBody>
                    <a:bodyPr/>
                    <a:lstStyle/>
                    <a:p>
                      <a:pPr marL="0" algn="ctr" defTabSz="914400" rtl="0" eaLnBrk="1" latinLnBrk="0" hangingPunct="1">
                        <a:spcAft>
                          <a:spcPct val="0"/>
                        </a:spcAft>
                      </a:pPr>
                      <a:r>
                        <a:rPr lang="en" sz="1400" b="0" i="0" u="none" strike="noStrike" kern="1200">
                          <a:highlight>
                            <a:srgbClr val="000000">
                              <a:alpha val="0"/>
                            </a:srgbClr>
                          </a:highlight>
                          <a:latin typeface="Calibri"/>
                        </a:rPr>
                        <a:t>137</a:t>
                      </a:r>
                      <a:endParaRPr lang="ru-RU" sz="1400" kern="1200">
                        <a:solidFill>
                          <a:srgbClr val="3E3E40"/>
                        </a:solidFill>
                        <a:effectLst/>
                        <a:latin typeface="+mn-lt"/>
                        <a:ea typeface="+mn-ea"/>
                        <a:cs typeface="+mn-cs"/>
                      </a:endParaRPr>
                    </a:p>
                  </a:txBody>
                  <a:tcPr marL="19033" marR="19033" marT="19033" marB="12689" anchor="ctr"/>
                </a:tc>
                <a:extLst>
                  <a:ext uri="{0D108BD9-81ED-4DB2-BD59-A6C34878D82A}">
                    <a16:rowId xmlns:a16="http://schemas.microsoft.com/office/drawing/2014/main" xmlns="" val="10005"/>
                  </a:ext>
                </a:extLst>
              </a:tr>
            </a:tbl>
          </a:graphicData>
        </a:graphic>
      </p:graphicFrame>
      <p:sp>
        <p:nvSpPr>
          <p:cNvPr id="5" name="Rectangle 1"/>
          <p:cNvSpPr>
            <a:spLocks noChangeArrowheads="1"/>
          </p:cNvSpPr>
          <p:nvPr/>
        </p:nvSpPr>
        <p:spPr bwMode="auto">
          <a:xfrm>
            <a:off x="264730" y="104080"/>
            <a:ext cx="8518037"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pPr>
            <a:r>
              <a:rPr lang="en" sz="2300" b="1" i="0" u="none" strike="noStrike">
                <a:solidFill>
                  <a:srgbClr val="3E3E40"/>
                </a:solidFill>
                <a:highlight>
                  <a:srgbClr val="000000">
                    <a:alpha val="0"/>
                  </a:srgbClr>
                </a:highlight>
                <a:latin typeface="Calibri"/>
                <a:ea typeface="+mj-ea"/>
                <a:cs typeface="+mj-cs"/>
              </a:rPr>
              <a:t>The key KPI values of the implemented development scenario</a:t>
            </a:r>
          </a:p>
        </p:txBody>
      </p:sp>
      <p:sp>
        <p:nvSpPr>
          <p:cNvPr id="6" name="TextBox 5"/>
          <p:cNvSpPr txBox="1"/>
          <p:nvPr/>
        </p:nvSpPr>
        <p:spPr>
          <a:xfrm>
            <a:off x="11623431" y="6421098"/>
            <a:ext cx="341760" cy="276999"/>
          </a:xfrm>
          <a:prstGeom prst="rect">
            <a:avLst/>
          </a:prstGeom>
          <a:noFill/>
        </p:spPr>
        <p:txBody>
          <a:bodyPr wrap="none" rtlCol="0">
            <a:noAutofit/>
          </a:bodyPr>
          <a:lstStyle/>
          <a:p>
            <a:pPr rtl="0"/>
            <a:r>
              <a:rPr lang="en" sz="1200" b="0" i="0" u="none" strike="noStrike">
                <a:solidFill>
                  <a:srgbClr val="808080"/>
                </a:solidFill>
                <a:highlight>
                  <a:srgbClr val="000000">
                    <a:alpha val="0"/>
                  </a:srgbClr>
                </a:highlight>
                <a:latin typeface="Calibri"/>
              </a:rPr>
              <a:t>20</a:t>
            </a:r>
            <a:endParaRPr lang="ru-RU" sz="1200">
              <a:solidFill>
                <a:schemeClr val="bg1">
                  <a:lumMod val="50000"/>
                </a:schemeClr>
              </a:solidFill>
            </a:endParaRPr>
          </a:p>
        </p:txBody>
      </p:sp>
    </p:spTree>
    <p:extLst>
      <p:ext uri="{BB962C8B-B14F-4D97-AF65-F5344CB8AC3E}">
        <p14:creationId xmlns:p14="http://schemas.microsoft.com/office/powerpoint/2010/main" val="89025253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4B8D7B70-04CE-4E51-AD53-66BAC0D739A6}"/>
              </a:ext>
            </a:extLst>
          </p:cNvPr>
          <p:cNvSpPr>
            <a:spLocks noGrp="1"/>
          </p:cNvSpPr>
          <p:nvPr>
            <p:ph type="title"/>
          </p:nvPr>
        </p:nvSpPr>
        <p:spPr>
          <a:xfrm>
            <a:off x="319865" y="126414"/>
            <a:ext cx="5793481" cy="501968"/>
          </a:xfrm>
        </p:spPr>
        <p:txBody>
          <a:bodyPr>
            <a:noAutofit/>
          </a:bodyPr>
          <a:lstStyle/>
          <a:p>
            <a:pPr rtl="0"/>
            <a:r>
              <a:rPr lang="en" sz="2300" b="1" i="0" u="none" strike="noStrike">
                <a:solidFill>
                  <a:srgbClr val="3E3E40"/>
                </a:solidFill>
                <a:highlight>
                  <a:srgbClr val="000000">
                    <a:alpha val="0"/>
                  </a:srgbClr>
                </a:highlight>
                <a:latin typeface="Calibri"/>
              </a:rPr>
              <a:t>Conclusions </a:t>
            </a:r>
          </a:p>
        </p:txBody>
      </p:sp>
      <p:sp>
        <p:nvSpPr>
          <p:cNvPr id="4" name="Прямоугольник 3"/>
          <p:cNvSpPr/>
          <p:nvPr/>
        </p:nvSpPr>
        <p:spPr>
          <a:xfrm>
            <a:off x="1129777" y="1867201"/>
            <a:ext cx="4525347" cy="3789818"/>
          </a:xfrm>
          <a:prstGeom prst="rect">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sp>
        <p:nvSpPr>
          <p:cNvPr id="2" name="Объект 1">
            <a:extLst>
              <a:ext uri="{FF2B5EF4-FFF2-40B4-BE49-F238E27FC236}">
                <a16:creationId xmlns:a16="http://schemas.microsoft.com/office/drawing/2014/main" xmlns="" id="{D37ACC03-FD7D-452E-86BF-ECD7F6AE8759}"/>
              </a:ext>
            </a:extLst>
          </p:cNvPr>
          <p:cNvSpPr>
            <a:spLocks noGrp="1"/>
          </p:cNvSpPr>
          <p:nvPr>
            <p:ph idx="1"/>
          </p:nvPr>
        </p:nvSpPr>
        <p:spPr>
          <a:xfrm>
            <a:off x="1478474" y="2380078"/>
            <a:ext cx="3880706" cy="3000814"/>
          </a:xfrm>
        </p:spPr>
        <p:txBody>
          <a:bodyPr>
            <a:noAutofit/>
          </a:bodyPr>
          <a:lstStyle/>
          <a:p>
            <a:pPr marL="0" indent="0" rtl="0">
              <a:spcAft>
                <a:spcPts val="1200"/>
              </a:spcAft>
              <a:buNone/>
            </a:pPr>
            <a:r>
              <a:rPr lang="en-US" sz="2000" b="0" i="0" u="none" strike="noStrike" dirty="0">
                <a:highlight>
                  <a:srgbClr val="000000">
                    <a:alpha val="0"/>
                  </a:srgbClr>
                </a:highlight>
                <a:latin typeface="Calibri"/>
              </a:rPr>
              <a:t>At this asset, there are opportunities for cost-effective production enhancement in the selected block B18, even at a high discount rate and a high cost of workovers.</a:t>
            </a:r>
          </a:p>
        </p:txBody>
      </p:sp>
      <p:sp>
        <p:nvSpPr>
          <p:cNvPr id="6" name="Прямоугольник 5"/>
          <p:cNvSpPr/>
          <p:nvPr/>
        </p:nvSpPr>
        <p:spPr>
          <a:xfrm>
            <a:off x="6195886" y="1856281"/>
            <a:ext cx="4525347" cy="3789818"/>
          </a:xfrm>
          <a:prstGeom prst="rect">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sp>
        <p:nvSpPr>
          <p:cNvPr id="5" name="Объект 1">
            <a:extLst>
              <a:ext uri="{FF2B5EF4-FFF2-40B4-BE49-F238E27FC236}">
                <a16:creationId xmlns:a16="http://schemas.microsoft.com/office/drawing/2014/main" xmlns="" id="{D37ACC03-FD7D-452E-86BF-ECD7F6AE8759}"/>
              </a:ext>
            </a:extLst>
          </p:cNvPr>
          <p:cNvSpPr txBox="1"/>
          <p:nvPr/>
        </p:nvSpPr>
        <p:spPr>
          <a:xfrm>
            <a:off x="6667261" y="2380078"/>
            <a:ext cx="3769905" cy="164536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rtl="0">
              <a:spcAft>
                <a:spcPts val="1200"/>
              </a:spcAft>
              <a:buNone/>
            </a:pPr>
            <a:r>
              <a:rPr lang="en" sz="2000" b="0" i="0" u="none" strike="noStrike">
                <a:highlight>
                  <a:srgbClr val="000000">
                    <a:alpha val="0"/>
                  </a:srgbClr>
                </a:highlight>
                <a:latin typeface="Calibri"/>
              </a:rPr>
              <a:t>The digital asset twin has demonstrated its effectiveness in identifying optimal development scenarios.</a:t>
            </a:r>
          </a:p>
        </p:txBody>
      </p:sp>
      <p:sp>
        <p:nvSpPr>
          <p:cNvPr id="7" name="Прямоугольник 6"/>
          <p:cNvSpPr/>
          <p:nvPr/>
        </p:nvSpPr>
        <p:spPr>
          <a:xfrm>
            <a:off x="1129777" y="1856281"/>
            <a:ext cx="4525347" cy="45719"/>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sp>
        <p:nvSpPr>
          <p:cNvPr id="8" name="Прямоугольник 7"/>
          <p:cNvSpPr/>
          <p:nvPr/>
        </p:nvSpPr>
        <p:spPr>
          <a:xfrm>
            <a:off x="6195886" y="1867201"/>
            <a:ext cx="4525347" cy="45719"/>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sp>
        <p:nvSpPr>
          <p:cNvPr id="9" name="TextBox 8"/>
          <p:cNvSpPr txBox="1"/>
          <p:nvPr/>
        </p:nvSpPr>
        <p:spPr>
          <a:xfrm>
            <a:off x="11623431" y="6421098"/>
            <a:ext cx="341760" cy="276999"/>
          </a:xfrm>
          <a:prstGeom prst="rect">
            <a:avLst/>
          </a:prstGeom>
          <a:noFill/>
        </p:spPr>
        <p:txBody>
          <a:bodyPr wrap="none" rtlCol="0">
            <a:noAutofit/>
          </a:bodyPr>
          <a:lstStyle/>
          <a:p>
            <a:pPr rtl="0"/>
            <a:r>
              <a:rPr lang="en" sz="1200" b="0" i="0" u="none" strike="noStrike">
                <a:solidFill>
                  <a:srgbClr val="808080"/>
                </a:solidFill>
                <a:highlight>
                  <a:srgbClr val="000000">
                    <a:alpha val="0"/>
                  </a:srgbClr>
                </a:highlight>
                <a:latin typeface="Calibri"/>
              </a:rPr>
              <a:t>21</a:t>
            </a:r>
            <a:endParaRPr lang="ru-RU" sz="1200">
              <a:solidFill>
                <a:schemeClr val="bg1">
                  <a:lumMod val="50000"/>
                </a:schemeClr>
              </a:solidFill>
            </a:endParaRPr>
          </a:p>
        </p:txBody>
      </p:sp>
    </p:spTree>
    <p:extLst>
      <p:ext uri="{BB962C8B-B14F-4D97-AF65-F5344CB8AC3E}">
        <p14:creationId xmlns:p14="http://schemas.microsoft.com/office/powerpoint/2010/main" val="348888088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tretch>
            <a:fillRect/>
          </a:stretch>
        </a:blipFill>
        <a:effectLst/>
      </p:bgPr>
    </p:bg>
    <p:spTree>
      <p:nvGrpSpPr>
        <p:cNvPr id="1" name=""/>
        <p:cNvGrpSpPr/>
        <p:nvPr/>
      </p:nvGrpSpPr>
      <p:grpSpPr>
        <a:xfrm>
          <a:off x="0" y="0"/>
          <a:ext cx="0" cy="0"/>
          <a:chOff x="0" y="0"/>
          <a:chExt cx="0" cy="0"/>
        </a:xfrm>
      </p:grpSpPr>
      <p:sp>
        <p:nvSpPr>
          <p:cNvPr id="5" name="Скругленный прямоугольник 4"/>
          <p:cNvSpPr/>
          <p:nvPr/>
        </p:nvSpPr>
        <p:spPr>
          <a:xfrm>
            <a:off x="5038158" y="5528195"/>
            <a:ext cx="2408926" cy="495681"/>
          </a:xfrm>
          <a:prstGeom prst="roundRect">
            <a:avLst>
              <a:gd name="adj" fmla="val 21201"/>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solidFill>
                <a:srgbClr val="333F50"/>
              </a:solidFill>
            </a:endParaRPr>
          </a:p>
        </p:txBody>
      </p:sp>
      <p:sp>
        <p:nvSpPr>
          <p:cNvPr id="3" name="Заголовок 2">
            <a:extLst>
              <a:ext uri="{FF2B5EF4-FFF2-40B4-BE49-F238E27FC236}">
                <a16:creationId xmlns:a16="http://schemas.microsoft.com/office/drawing/2014/main" xmlns="" id="{2A0AF2A6-2138-4A25-A6DB-BA50E721A4E0}"/>
              </a:ext>
            </a:extLst>
          </p:cNvPr>
          <p:cNvSpPr>
            <a:spLocks noGrp="1"/>
          </p:cNvSpPr>
          <p:nvPr>
            <p:ph type="title"/>
          </p:nvPr>
        </p:nvSpPr>
        <p:spPr>
          <a:xfrm>
            <a:off x="3785869" y="1925515"/>
            <a:ext cx="4755242" cy="1698079"/>
          </a:xfrm>
        </p:spPr>
        <p:txBody>
          <a:bodyPr>
            <a:noAutofit/>
          </a:bodyPr>
          <a:lstStyle/>
          <a:p>
            <a:pPr algn="ctr" rtl="0"/>
            <a:r>
              <a:rPr lang="en" sz="5400" b="1" i="0" u="none" strike="noStrike" dirty="0">
                <a:solidFill>
                  <a:srgbClr val="3E3E40"/>
                </a:solidFill>
                <a:highlight>
                  <a:srgbClr val="000000">
                    <a:alpha val="0"/>
                  </a:srgbClr>
                </a:highlight>
                <a:latin typeface="Calibri Light"/>
              </a:rPr>
              <a:t>Thank you for your attention!</a:t>
            </a:r>
            <a:endParaRPr lang="ru-RU" sz="5400" b="1" dirty="0">
              <a:solidFill>
                <a:srgbClr val="3E3E40"/>
              </a:solidFill>
            </a:endParaRPr>
          </a:p>
        </p:txBody>
      </p:sp>
      <p:sp>
        <p:nvSpPr>
          <p:cNvPr id="2" name="TextBox 1"/>
          <p:cNvSpPr txBox="1"/>
          <p:nvPr/>
        </p:nvSpPr>
        <p:spPr>
          <a:xfrm>
            <a:off x="5408219" y="5567188"/>
            <a:ext cx="1633268" cy="400110"/>
          </a:xfrm>
          <a:prstGeom prst="rect">
            <a:avLst/>
          </a:prstGeom>
          <a:noFill/>
        </p:spPr>
        <p:txBody>
          <a:bodyPr wrap="none" rtlCol="0">
            <a:noAutofit/>
          </a:bodyPr>
          <a:lstStyle/>
          <a:p>
            <a:pPr rtl="0"/>
            <a:r>
              <a:rPr lang="en" sz="2000" b="0" i="0" u="none" strike="noStrike" dirty="0" smtClean="0">
                <a:highlight>
                  <a:srgbClr val="000000">
                    <a:alpha val="0"/>
                  </a:srgbClr>
                </a:highlight>
                <a:latin typeface="Calibri"/>
              </a:rPr>
              <a:t>www.sofoil.com</a:t>
            </a:r>
            <a:endParaRPr lang="ru-RU" sz="2000" dirty="0"/>
          </a:p>
        </p:txBody>
      </p:sp>
      <p:pic>
        <p:nvPicPr>
          <p:cNvPr id="4" name="Picture 2" descr="http://qrcoder.ru/code/?https%3A%2F%2Fsofoil.com%2F&amp;10&am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280" y="3623594"/>
            <a:ext cx="1792681" cy="179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2396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Рисунок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41" y="738298"/>
            <a:ext cx="7186773" cy="615336"/>
          </a:xfrm>
          <a:prstGeom prst="rect">
            <a:avLst/>
          </a:prstGeom>
        </p:spPr>
      </p:pic>
      <p:sp>
        <p:nvSpPr>
          <p:cNvPr id="3" name="Заголовок 2">
            <a:extLst>
              <a:ext uri="{FF2B5EF4-FFF2-40B4-BE49-F238E27FC236}">
                <a16:creationId xmlns:a16="http://schemas.microsoft.com/office/drawing/2014/main" xmlns="" id="{886EFAE2-05E1-459A-875A-4F479BC3DF66}"/>
              </a:ext>
            </a:extLst>
          </p:cNvPr>
          <p:cNvSpPr>
            <a:spLocks noGrp="1"/>
          </p:cNvSpPr>
          <p:nvPr>
            <p:ph type="title"/>
          </p:nvPr>
        </p:nvSpPr>
        <p:spPr>
          <a:xfrm>
            <a:off x="2941424" y="799690"/>
            <a:ext cx="2702657" cy="501968"/>
          </a:xfrm>
        </p:spPr>
        <p:txBody>
          <a:bodyPr>
            <a:noAutofit/>
          </a:bodyPr>
          <a:lstStyle/>
          <a:p>
            <a:pPr rtl="0"/>
            <a:r>
              <a:rPr lang="en" sz="2400" b="0" i="0" u="none" strike="noStrike">
                <a:solidFill>
                  <a:srgbClr val="3E3E40"/>
                </a:solidFill>
                <a:highlight>
                  <a:srgbClr val="000000">
                    <a:alpha val="0"/>
                  </a:srgbClr>
                </a:highlight>
                <a:latin typeface="Calibri"/>
              </a:rPr>
              <a:t>The goals of MSDP</a:t>
            </a:r>
            <a:endParaRPr lang="ru-RU" sz="2400">
              <a:solidFill>
                <a:srgbClr val="3E3E40"/>
              </a:solidFill>
              <a:latin typeface="Calibri"/>
            </a:endParaRPr>
          </a:p>
        </p:txBody>
      </p:sp>
      <p:sp>
        <p:nvSpPr>
          <p:cNvPr id="4" name="Rectangle 77">
            <a:extLst>
              <a:ext uri="{FF2B5EF4-FFF2-40B4-BE49-F238E27FC236}">
                <a16:creationId xmlns:a16="http://schemas.microsoft.com/office/drawing/2014/main" xmlns="" id="{C6F5029B-EF33-42F3-B90B-D6779CA0BA9A}"/>
              </a:ext>
            </a:extLst>
          </p:cNvPr>
          <p:cNvSpPr/>
          <p:nvPr/>
        </p:nvSpPr>
        <p:spPr>
          <a:xfrm>
            <a:off x="2268414" y="1993278"/>
            <a:ext cx="1123321" cy="369332"/>
          </a:xfrm>
          <a:prstGeom prst="rect">
            <a:avLst/>
          </a:prstGeom>
        </p:spPr>
        <p:txBody>
          <a:bodyPr wrap="non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 sz="1800" b="1" i="0" u="none" strike="noStrike" kern="1200" cap="none" spc="0" normalizeH="0" baseline="0" noProof="0">
                <a:solidFill>
                  <a:srgbClr val="FFFFFF"/>
                </a:solidFill>
                <a:highlight>
                  <a:srgbClr val="000000">
                    <a:alpha val="0"/>
                  </a:srgbClr>
                </a:highlight>
                <a:uLnTx/>
                <a:uFillTx/>
                <a:latin typeface="Calibri"/>
                <a:ea typeface="+mn-ea"/>
                <a:cs typeface="+mn-cs"/>
              </a:rPr>
              <a:t>FDP Team</a:t>
            </a:r>
          </a:p>
        </p:txBody>
      </p:sp>
      <p:sp>
        <p:nvSpPr>
          <p:cNvPr id="6" name="Скругленный прямоугольник 79">
            <a:extLst>
              <a:ext uri="{FF2B5EF4-FFF2-40B4-BE49-F238E27FC236}">
                <a16:creationId xmlns:a16="http://schemas.microsoft.com/office/drawing/2014/main" xmlns="" id="{2D107B2D-8F93-4226-AF1E-AB044AF82BD1}"/>
              </a:ext>
            </a:extLst>
          </p:cNvPr>
          <p:cNvSpPr/>
          <p:nvPr/>
        </p:nvSpPr>
        <p:spPr>
          <a:xfrm>
            <a:off x="1514485" y="4197865"/>
            <a:ext cx="4840693" cy="750454"/>
          </a:xfrm>
          <a:prstGeom prst="roundRect">
            <a:avLst/>
          </a:prstGeom>
          <a:solidFill>
            <a:schemeClr val="accent3">
              <a:lumMod val="20000"/>
              <a:lumOff val="80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rtl="0">
              <a:defRPr/>
            </a:pPr>
            <a:r>
              <a:rPr lang="en" sz="1500" b="1" i="0" u="none" strike="noStrike" dirty="0">
                <a:solidFill>
                  <a:srgbClr val="174F26"/>
                </a:solidFill>
                <a:highlight>
                  <a:srgbClr val="000000">
                    <a:alpha val="0"/>
                  </a:srgbClr>
                </a:highlight>
                <a:latin typeface="Calibri"/>
              </a:rPr>
              <a:t>Creating multiple scenarios through PolyPlan web application with an </a:t>
            </a:r>
            <a:r>
              <a:rPr lang="en" sz="1500" b="1" i="0" u="none" strike="noStrike" dirty="0" smtClean="0">
                <a:solidFill>
                  <a:srgbClr val="174F26"/>
                </a:solidFill>
                <a:highlight>
                  <a:srgbClr val="000000">
                    <a:alpha val="0"/>
                  </a:srgbClr>
                </a:highlight>
                <a:latin typeface="Calibri"/>
              </a:rPr>
              <a:t>intuitive </a:t>
            </a:r>
            <a:r>
              <a:rPr lang="en" sz="1500" b="1" i="0" u="none" strike="noStrike" dirty="0">
                <a:solidFill>
                  <a:srgbClr val="174F26"/>
                </a:solidFill>
                <a:highlight>
                  <a:srgbClr val="000000">
                    <a:alpha val="0"/>
                  </a:srgbClr>
                </a:highlight>
                <a:latin typeface="Calibri"/>
              </a:rPr>
              <a:t>user interface</a:t>
            </a:r>
            <a:endParaRPr kumimoji="0" lang="ru-RU" sz="1500" b="0" i="0" u="none" strike="noStrike" kern="1200" cap="none" spc="0" normalizeH="0" baseline="0" noProof="0" dirty="0">
              <a:ln>
                <a:noFill/>
              </a:ln>
              <a:solidFill>
                <a:prstClr val="white"/>
              </a:solidFill>
              <a:effectLst/>
              <a:uLnTx/>
              <a:uFillTx/>
            </a:endParaRPr>
          </a:p>
        </p:txBody>
      </p:sp>
      <p:sp>
        <p:nvSpPr>
          <p:cNvPr id="8" name="Скругленный прямоугольник 84">
            <a:extLst>
              <a:ext uri="{FF2B5EF4-FFF2-40B4-BE49-F238E27FC236}">
                <a16:creationId xmlns:a16="http://schemas.microsoft.com/office/drawing/2014/main" xmlns="" id="{F306A39D-889E-4089-9C01-6AC0E1664280}"/>
              </a:ext>
            </a:extLst>
          </p:cNvPr>
          <p:cNvSpPr/>
          <p:nvPr/>
        </p:nvSpPr>
        <p:spPr>
          <a:xfrm>
            <a:off x="2124348" y="2273180"/>
            <a:ext cx="4263250" cy="603988"/>
          </a:xfrm>
          <a:prstGeom prst="roundRect">
            <a:avLst/>
          </a:prstGeom>
          <a:solidFill>
            <a:schemeClr val="accent2">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 sz="1600" b="1" i="0" u="none" strike="noStrike" kern="1200" cap="none" spc="0" normalizeH="0" baseline="0" noProof="0">
                <a:solidFill>
                  <a:srgbClr val="174F26"/>
                </a:solidFill>
                <a:highlight>
                  <a:srgbClr val="000000">
                    <a:alpha val="0"/>
                  </a:srgbClr>
                </a:highlight>
                <a:uLnTx/>
                <a:uFillTx/>
                <a:latin typeface="Calibri"/>
                <a:ea typeface="+mn-ea"/>
                <a:cs typeface="+mn-cs"/>
              </a:rPr>
              <a:t>FDP created by R&amp;D and Asset team</a:t>
            </a:r>
          </a:p>
        </p:txBody>
      </p:sp>
      <p:sp>
        <p:nvSpPr>
          <p:cNvPr id="10" name="Скругленный прямоугольник 66">
            <a:extLst>
              <a:ext uri="{FF2B5EF4-FFF2-40B4-BE49-F238E27FC236}">
                <a16:creationId xmlns:a16="http://schemas.microsoft.com/office/drawing/2014/main" xmlns="" id="{9EA3ED73-210C-4D9A-8033-30904D0D6FBD}"/>
              </a:ext>
            </a:extLst>
          </p:cNvPr>
          <p:cNvSpPr/>
          <p:nvPr/>
        </p:nvSpPr>
        <p:spPr>
          <a:xfrm>
            <a:off x="1173380" y="3288196"/>
            <a:ext cx="1266729" cy="497687"/>
          </a:xfrm>
          <a:prstGeom prst="roundRect">
            <a:avLst/>
          </a:prstGeom>
          <a:solidFill>
            <a:schemeClr val="accent1">
              <a:lumMod val="20000"/>
              <a:lumOff val="80000"/>
            </a:schemeClr>
          </a:solid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44">
            <a:extLst>
              <a:ext uri="{FF2B5EF4-FFF2-40B4-BE49-F238E27FC236}">
                <a16:creationId xmlns:a16="http://schemas.microsoft.com/office/drawing/2014/main" xmlns="" id="{76F7C723-69C4-4DED-9FB2-E11F16E779B4}"/>
              </a:ext>
            </a:extLst>
          </p:cNvPr>
          <p:cNvSpPr/>
          <p:nvPr/>
        </p:nvSpPr>
        <p:spPr>
          <a:xfrm>
            <a:off x="1318907" y="3363122"/>
            <a:ext cx="1224027" cy="3231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 sz="1500" b="1" i="0" u="none" strike="noStrike" kern="1200" cap="none" spc="0" normalizeH="0" baseline="0" noProof="0" dirty="0">
                <a:solidFill>
                  <a:srgbClr val="174F26"/>
                </a:solidFill>
                <a:highlight>
                  <a:srgbClr val="000000">
                    <a:alpha val="0"/>
                  </a:srgbClr>
                </a:highlight>
                <a:uLnTx/>
                <a:uFillTx/>
                <a:latin typeface="Calibri"/>
                <a:ea typeface="+mn-ea"/>
                <a:cs typeface="+mn-cs"/>
              </a:rPr>
              <a:t>Scenario 1</a:t>
            </a:r>
          </a:p>
        </p:txBody>
      </p:sp>
      <p:sp>
        <p:nvSpPr>
          <p:cNvPr id="12" name="Скругленный прямоугольник 68">
            <a:extLst>
              <a:ext uri="{FF2B5EF4-FFF2-40B4-BE49-F238E27FC236}">
                <a16:creationId xmlns:a16="http://schemas.microsoft.com/office/drawing/2014/main" xmlns="" id="{D969B343-89CE-430B-AEBD-F602169F2074}"/>
              </a:ext>
            </a:extLst>
          </p:cNvPr>
          <p:cNvSpPr/>
          <p:nvPr/>
        </p:nvSpPr>
        <p:spPr>
          <a:xfrm>
            <a:off x="2684286" y="3288264"/>
            <a:ext cx="1246122" cy="497687"/>
          </a:xfrm>
          <a:prstGeom prst="roundRect">
            <a:avLst/>
          </a:prstGeom>
          <a:solidFill>
            <a:schemeClr val="accent1">
              <a:lumMod val="20000"/>
              <a:lumOff val="80000"/>
            </a:schemeClr>
          </a:solid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44">
            <a:extLst>
              <a:ext uri="{FF2B5EF4-FFF2-40B4-BE49-F238E27FC236}">
                <a16:creationId xmlns:a16="http://schemas.microsoft.com/office/drawing/2014/main" xmlns="" id="{518DA5C3-548F-4327-B483-F1E90ACF4DEE}"/>
              </a:ext>
            </a:extLst>
          </p:cNvPr>
          <p:cNvSpPr/>
          <p:nvPr/>
        </p:nvSpPr>
        <p:spPr>
          <a:xfrm>
            <a:off x="2806748" y="3363958"/>
            <a:ext cx="1224027" cy="3231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 sz="1500" b="1" i="0" u="none" strike="noStrike" kern="1200" cap="none" spc="0" normalizeH="0" baseline="0" noProof="0">
                <a:solidFill>
                  <a:srgbClr val="174F26"/>
                </a:solidFill>
                <a:highlight>
                  <a:srgbClr val="000000">
                    <a:alpha val="0"/>
                  </a:srgbClr>
                </a:highlight>
                <a:uLnTx/>
                <a:uFillTx/>
                <a:latin typeface="Calibri"/>
                <a:ea typeface="+mn-ea"/>
                <a:cs typeface="+mn-cs"/>
              </a:rPr>
              <a:t>Scenario 2</a:t>
            </a:r>
            <a:endParaRPr kumimoji="0" lang="en-US" sz="1500" b="1" i="0" u="none" strike="noStrike" kern="1200" cap="none" spc="0" normalizeH="0" baseline="0" noProof="0">
              <a:ln>
                <a:noFill/>
              </a:ln>
              <a:solidFill>
                <a:srgbClr val="174F26"/>
              </a:solidFill>
              <a:effectLst/>
              <a:uLnTx/>
              <a:uFillTx/>
              <a:latin typeface="Calibri"/>
              <a:ea typeface="+mn-ea"/>
              <a:cs typeface="+mn-cs"/>
            </a:endParaRPr>
          </a:p>
        </p:txBody>
      </p:sp>
      <p:sp>
        <p:nvSpPr>
          <p:cNvPr id="14" name="Скругленный прямоугольник 70">
            <a:extLst>
              <a:ext uri="{FF2B5EF4-FFF2-40B4-BE49-F238E27FC236}">
                <a16:creationId xmlns:a16="http://schemas.microsoft.com/office/drawing/2014/main" xmlns="" id="{D54FA247-87FA-4874-86A8-2AAAF825211F}"/>
              </a:ext>
            </a:extLst>
          </p:cNvPr>
          <p:cNvSpPr/>
          <p:nvPr/>
        </p:nvSpPr>
        <p:spPr>
          <a:xfrm>
            <a:off x="4106118" y="3280044"/>
            <a:ext cx="1269517" cy="497687"/>
          </a:xfrm>
          <a:prstGeom prst="roundRect">
            <a:avLst/>
          </a:prstGeom>
          <a:solidFill>
            <a:schemeClr val="accent1">
              <a:lumMod val="20000"/>
              <a:lumOff val="80000"/>
            </a:schemeClr>
          </a:solid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44">
            <a:extLst>
              <a:ext uri="{FF2B5EF4-FFF2-40B4-BE49-F238E27FC236}">
                <a16:creationId xmlns:a16="http://schemas.microsoft.com/office/drawing/2014/main" xmlns="" id="{9B1F67C1-35DE-44C1-957A-B4A34BA9F9ED}"/>
              </a:ext>
            </a:extLst>
          </p:cNvPr>
          <p:cNvSpPr/>
          <p:nvPr/>
        </p:nvSpPr>
        <p:spPr>
          <a:xfrm>
            <a:off x="4246527" y="3359216"/>
            <a:ext cx="1224027" cy="3231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 sz="1500" b="1" i="0" u="none" strike="noStrike" kern="1200" cap="none" spc="0" normalizeH="0" baseline="0" noProof="0" dirty="0">
                <a:solidFill>
                  <a:srgbClr val="174F26"/>
                </a:solidFill>
                <a:highlight>
                  <a:srgbClr val="000000">
                    <a:alpha val="0"/>
                  </a:srgbClr>
                </a:highlight>
                <a:uLnTx/>
                <a:uFillTx/>
                <a:latin typeface="Calibri"/>
                <a:ea typeface="+mn-ea"/>
                <a:cs typeface="+mn-cs"/>
              </a:rPr>
              <a:t>Scenario 3</a:t>
            </a:r>
            <a:endParaRPr kumimoji="0" lang="en-US" sz="1500" b="1" i="0" u="none" strike="noStrike" kern="1200" cap="none" spc="0" normalizeH="0" baseline="0" noProof="0" dirty="0">
              <a:ln>
                <a:noFill/>
              </a:ln>
              <a:solidFill>
                <a:srgbClr val="174F26"/>
              </a:solidFill>
              <a:effectLst/>
              <a:uLnTx/>
              <a:uFillTx/>
              <a:latin typeface="Calibri"/>
              <a:ea typeface="+mn-ea"/>
              <a:cs typeface="+mn-cs"/>
            </a:endParaRPr>
          </a:p>
        </p:txBody>
      </p:sp>
      <p:sp>
        <p:nvSpPr>
          <p:cNvPr id="16" name="Скругленный прямоугольник 81">
            <a:extLst>
              <a:ext uri="{FF2B5EF4-FFF2-40B4-BE49-F238E27FC236}">
                <a16:creationId xmlns:a16="http://schemas.microsoft.com/office/drawing/2014/main" xmlns="" id="{4D9CF2F3-E8C2-4F84-9854-5B15DFEFD081}"/>
              </a:ext>
            </a:extLst>
          </p:cNvPr>
          <p:cNvSpPr/>
          <p:nvPr/>
        </p:nvSpPr>
        <p:spPr>
          <a:xfrm>
            <a:off x="6044446" y="3268487"/>
            <a:ext cx="1126775" cy="497687"/>
          </a:xfrm>
          <a:prstGeom prst="roundRect">
            <a:avLst/>
          </a:prstGeom>
          <a:solidFill>
            <a:schemeClr val="accent1">
              <a:lumMod val="20000"/>
              <a:lumOff val="80000"/>
            </a:schemeClr>
          </a:solid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38">
            <a:extLst>
              <a:ext uri="{FF2B5EF4-FFF2-40B4-BE49-F238E27FC236}">
                <a16:creationId xmlns:a16="http://schemas.microsoft.com/office/drawing/2014/main" xmlns="" id="{CF98995B-07F9-4100-AAEE-448451C105E5}"/>
              </a:ext>
            </a:extLst>
          </p:cNvPr>
          <p:cNvSpPr/>
          <p:nvPr/>
        </p:nvSpPr>
        <p:spPr>
          <a:xfrm>
            <a:off x="5557327" y="3157249"/>
            <a:ext cx="597853" cy="58477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174F26"/>
                </a:solidFill>
                <a:highlight>
                  <a:srgbClr val="000000">
                    <a:alpha val="0"/>
                  </a:srgbClr>
                </a:highlight>
                <a:uLnTx/>
                <a:uFillTx/>
                <a:latin typeface="Calibri"/>
                <a:ea typeface="+mn-ea"/>
                <a:cs typeface="+mn-cs"/>
              </a:rPr>
              <a:t>…</a:t>
            </a:r>
            <a:endParaRPr kumimoji="0" lang="en-US" sz="3200" b="1" i="0" u="none" strike="noStrike" kern="1200" cap="none" spc="0" normalizeH="0" baseline="0" noProof="0">
              <a:ln>
                <a:noFill/>
              </a:ln>
              <a:solidFill>
                <a:srgbClr val="174F26"/>
              </a:solidFill>
              <a:effectLst/>
              <a:uLnTx/>
              <a:uFillTx/>
              <a:latin typeface="Calibri"/>
              <a:ea typeface="+mn-ea"/>
              <a:cs typeface="+mn-cs"/>
            </a:endParaRPr>
          </a:p>
        </p:txBody>
      </p:sp>
      <p:sp>
        <p:nvSpPr>
          <p:cNvPr id="19" name="Rectangle 74">
            <a:extLst>
              <a:ext uri="{FF2B5EF4-FFF2-40B4-BE49-F238E27FC236}">
                <a16:creationId xmlns:a16="http://schemas.microsoft.com/office/drawing/2014/main" xmlns="" id="{325E0A5E-CA7B-4CE9-92EF-82F906FB497E}"/>
              </a:ext>
            </a:extLst>
          </p:cNvPr>
          <p:cNvSpPr/>
          <p:nvPr/>
        </p:nvSpPr>
        <p:spPr>
          <a:xfrm>
            <a:off x="6054086" y="3359216"/>
            <a:ext cx="1296187" cy="323165"/>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 sz="1500" b="1" i="0" u="none" strike="noStrike" kern="1200" cap="none" spc="0" normalizeH="0" baseline="0" noProof="0" dirty="0">
                <a:solidFill>
                  <a:srgbClr val="174F26"/>
                </a:solidFill>
                <a:highlight>
                  <a:srgbClr val="000000">
                    <a:alpha val="0"/>
                  </a:srgbClr>
                </a:highlight>
                <a:uLnTx/>
                <a:uFillTx/>
                <a:latin typeface="Calibri"/>
                <a:ea typeface="+mn-ea"/>
                <a:cs typeface="+mn-cs"/>
              </a:rPr>
              <a:t> Scenario N</a:t>
            </a:r>
          </a:p>
        </p:txBody>
      </p:sp>
      <p:cxnSp>
        <p:nvCxnSpPr>
          <p:cNvPr id="20" name="Прямая соединительная линия 48">
            <a:extLst>
              <a:ext uri="{FF2B5EF4-FFF2-40B4-BE49-F238E27FC236}">
                <a16:creationId xmlns:a16="http://schemas.microsoft.com/office/drawing/2014/main" xmlns="" id="{C53FB8A1-93EE-4E56-8878-9E91B93AFBC2}"/>
              </a:ext>
            </a:extLst>
          </p:cNvPr>
          <p:cNvCxnSpPr/>
          <p:nvPr/>
        </p:nvCxnSpPr>
        <p:spPr>
          <a:xfrm>
            <a:off x="1822803" y="3878317"/>
            <a:ext cx="322807" cy="268067"/>
          </a:xfrm>
          <a:prstGeom prst="line">
            <a:avLst/>
          </a:prstGeom>
          <a:ln w="38100" cap="flat" cmpd="sng" algn="ctr">
            <a:solidFill>
              <a:schemeClr val="accent5">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Прямая соединительная линия 54">
            <a:extLst>
              <a:ext uri="{FF2B5EF4-FFF2-40B4-BE49-F238E27FC236}">
                <a16:creationId xmlns:a16="http://schemas.microsoft.com/office/drawing/2014/main" xmlns="" id="{DA11A64D-C94A-4DFC-AB04-88333D318B0C}"/>
              </a:ext>
            </a:extLst>
          </p:cNvPr>
          <p:cNvCxnSpPr/>
          <p:nvPr/>
        </p:nvCxnSpPr>
        <p:spPr>
          <a:xfrm flipH="1">
            <a:off x="3576061" y="3878317"/>
            <a:ext cx="0" cy="268067"/>
          </a:xfrm>
          <a:prstGeom prst="line">
            <a:avLst/>
          </a:prstGeom>
          <a:ln w="38100" cap="flat" cmpd="sng" algn="ctr">
            <a:solidFill>
              <a:schemeClr val="accent5">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Прямая соединительная линия 75">
            <a:extLst>
              <a:ext uri="{FF2B5EF4-FFF2-40B4-BE49-F238E27FC236}">
                <a16:creationId xmlns:a16="http://schemas.microsoft.com/office/drawing/2014/main" xmlns="" id="{41716881-62D6-4C63-99AF-22620DD69219}"/>
              </a:ext>
            </a:extLst>
          </p:cNvPr>
          <p:cNvCxnSpPr/>
          <p:nvPr/>
        </p:nvCxnSpPr>
        <p:spPr>
          <a:xfrm flipH="1">
            <a:off x="5982787" y="3878317"/>
            <a:ext cx="316407" cy="238721"/>
          </a:xfrm>
          <a:prstGeom prst="line">
            <a:avLst/>
          </a:prstGeom>
          <a:ln w="38100" cap="flat" cmpd="sng" algn="ctr">
            <a:solidFill>
              <a:schemeClr val="accent5">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Скругленный прямоугольник 57">
            <a:extLst>
              <a:ext uri="{FF2B5EF4-FFF2-40B4-BE49-F238E27FC236}">
                <a16:creationId xmlns:a16="http://schemas.microsoft.com/office/drawing/2014/main" xmlns="" id="{DE1C1243-9A8C-4B9C-8AFC-0C46BD588F9D}"/>
              </a:ext>
            </a:extLst>
          </p:cNvPr>
          <p:cNvSpPr/>
          <p:nvPr/>
        </p:nvSpPr>
        <p:spPr>
          <a:xfrm>
            <a:off x="775960" y="5874009"/>
            <a:ext cx="1532398" cy="869631"/>
          </a:xfrm>
          <a:prstGeom prst="roundRect">
            <a:avLst/>
          </a:prstGeom>
          <a:solidFill>
            <a:schemeClr val="accent6">
              <a:lumMod val="20000"/>
              <a:lumOff val="80000"/>
            </a:schemeClr>
          </a:solidFill>
          <a:ln w="19050">
            <a:solidFill>
              <a:srgbClr val="027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defRPr/>
            </a:pPr>
            <a:r>
              <a:rPr kumimoji="0" lang="en" sz="1500" b="1" i="0" u="none" strike="noStrike" kern="1200" cap="none" spc="0" normalizeH="0" baseline="0" noProof="0">
                <a:solidFill>
                  <a:srgbClr val="174F26"/>
                </a:solidFill>
                <a:highlight>
                  <a:srgbClr val="000000">
                    <a:alpha val="0"/>
                  </a:srgbClr>
                </a:highlight>
                <a:uLnTx/>
                <a:uFillTx/>
                <a:latin typeface="Calibri"/>
                <a:ea typeface="+mn-ea"/>
                <a:cs typeface="+mn-cs"/>
              </a:rPr>
              <a:t>3D model of high reserves</a:t>
            </a:r>
            <a:endParaRPr kumimoji="0" lang="en-US" sz="1500" b="1" i="0" u="none" strike="noStrike" kern="1200" cap="none" spc="0" normalizeH="0" baseline="0" noProof="0">
              <a:ln>
                <a:noFill/>
              </a:ln>
              <a:solidFill>
                <a:srgbClr val="174F26"/>
              </a:solidFill>
              <a:effectLst/>
              <a:uLnTx/>
              <a:uFillTx/>
              <a:latin typeface="Calibri"/>
              <a:ea typeface="+mn-ea"/>
              <a:cs typeface="+mn-cs"/>
            </a:endParaRPr>
          </a:p>
        </p:txBody>
      </p:sp>
      <p:sp>
        <p:nvSpPr>
          <p:cNvPr id="24" name="Скругленный прямоугольник 58">
            <a:extLst>
              <a:ext uri="{FF2B5EF4-FFF2-40B4-BE49-F238E27FC236}">
                <a16:creationId xmlns:a16="http://schemas.microsoft.com/office/drawing/2014/main" xmlns="" id="{AF5FCBAE-4E85-48A4-B684-BB122AA2AAF3}"/>
              </a:ext>
            </a:extLst>
          </p:cNvPr>
          <p:cNvSpPr/>
          <p:nvPr/>
        </p:nvSpPr>
        <p:spPr>
          <a:xfrm>
            <a:off x="2883993" y="5874337"/>
            <a:ext cx="1857558" cy="903314"/>
          </a:xfrm>
          <a:prstGeom prst="roundRect">
            <a:avLst/>
          </a:prstGeom>
          <a:solidFill>
            <a:schemeClr val="accent6">
              <a:lumMod val="20000"/>
              <a:lumOff val="80000"/>
            </a:schemeClr>
          </a:solidFill>
          <a:ln w="19050">
            <a:solidFill>
              <a:srgbClr val="027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defRPr/>
            </a:pPr>
            <a:r>
              <a:rPr kumimoji="0" lang="en" sz="1500" b="1" i="0" u="none" strike="noStrike" kern="1200" cap="none" spc="0" normalizeH="0" baseline="0" noProof="0">
                <a:solidFill>
                  <a:srgbClr val="174F26"/>
                </a:solidFill>
                <a:highlight>
                  <a:srgbClr val="000000">
                    <a:alpha val="0"/>
                  </a:srgbClr>
                </a:highlight>
                <a:uLnTx/>
                <a:uFillTx/>
                <a:latin typeface="Calibri"/>
                <a:ea typeface="+mn-ea"/>
                <a:cs typeface="+mn-cs"/>
              </a:rPr>
              <a:t>3D model of expected reserves</a:t>
            </a:r>
            <a:endParaRPr kumimoji="0" lang="en-US" sz="1500" b="1" i="0" u="none" strike="noStrike" kern="1200" cap="none" spc="0" normalizeH="0" baseline="0" noProof="0">
              <a:ln>
                <a:noFill/>
              </a:ln>
              <a:solidFill>
                <a:srgbClr val="174F26"/>
              </a:solidFill>
              <a:effectLst/>
              <a:uLnTx/>
              <a:uFillTx/>
              <a:latin typeface="Calibri"/>
              <a:ea typeface="+mn-ea"/>
              <a:cs typeface="+mn-cs"/>
            </a:endParaRPr>
          </a:p>
        </p:txBody>
      </p:sp>
      <p:sp>
        <p:nvSpPr>
          <p:cNvPr id="25" name="Скругленный прямоугольник 59">
            <a:extLst>
              <a:ext uri="{FF2B5EF4-FFF2-40B4-BE49-F238E27FC236}">
                <a16:creationId xmlns:a16="http://schemas.microsoft.com/office/drawing/2014/main" xmlns="" id="{B0CAA987-8639-4DE3-8C7A-71066966FE98}"/>
              </a:ext>
            </a:extLst>
          </p:cNvPr>
          <p:cNvSpPr/>
          <p:nvPr/>
        </p:nvSpPr>
        <p:spPr>
          <a:xfrm>
            <a:off x="5461649" y="5877186"/>
            <a:ext cx="1687460" cy="893490"/>
          </a:xfrm>
          <a:prstGeom prst="roundRect">
            <a:avLst/>
          </a:prstGeom>
          <a:solidFill>
            <a:schemeClr val="accent6">
              <a:lumMod val="20000"/>
              <a:lumOff val="80000"/>
            </a:schemeClr>
          </a:solidFill>
          <a:ln w="19050">
            <a:solidFill>
              <a:srgbClr val="027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 sz="1500" b="1" i="0" u="none" strike="noStrike" kern="1200" cap="none" spc="0" normalizeH="0" baseline="0" noProof="0">
                <a:solidFill>
                  <a:srgbClr val="174F26"/>
                </a:solidFill>
                <a:highlight>
                  <a:srgbClr val="000000">
                    <a:alpha val="0"/>
                  </a:srgbClr>
                </a:highlight>
                <a:uLnTx/>
                <a:uFillTx/>
                <a:latin typeface="Calibri"/>
                <a:ea typeface="+mn-ea"/>
                <a:cs typeface="+mn-cs"/>
              </a:rPr>
              <a:t>3D model of low reserves</a:t>
            </a:r>
            <a:endParaRPr kumimoji="0" lang="en-US" sz="1500" b="1" i="0" u="none" strike="noStrike" kern="1200" cap="none" spc="0" normalizeH="0" baseline="0" noProof="0">
              <a:ln>
                <a:noFill/>
              </a:ln>
              <a:solidFill>
                <a:srgbClr val="174F26"/>
              </a:solidFill>
              <a:effectLst/>
              <a:uLnTx/>
              <a:uFillTx/>
              <a:latin typeface="Calibri"/>
              <a:ea typeface="+mn-ea"/>
              <a:cs typeface="+mn-cs"/>
            </a:endParaRPr>
          </a:p>
        </p:txBody>
      </p:sp>
      <p:cxnSp>
        <p:nvCxnSpPr>
          <p:cNvPr id="29" name="Прямая соединительная линия 48">
            <a:extLst>
              <a:ext uri="{FF2B5EF4-FFF2-40B4-BE49-F238E27FC236}">
                <a16:creationId xmlns:a16="http://schemas.microsoft.com/office/drawing/2014/main" xmlns="" id="{ACC827D2-2D83-49CA-A413-241397644C6D}"/>
              </a:ext>
            </a:extLst>
          </p:cNvPr>
          <p:cNvCxnSpPr/>
          <p:nvPr/>
        </p:nvCxnSpPr>
        <p:spPr>
          <a:xfrm flipH="1">
            <a:off x="1545356" y="4995997"/>
            <a:ext cx="839109" cy="903314"/>
          </a:xfrm>
          <a:prstGeom prst="line">
            <a:avLst/>
          </a:prstGeom>
          <a:ln w="190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Прямая соединительная линия 49">
            <a:extLst>
              <a:ext uri="{FF2B5EF4-FFF2-40B4-BE49-F238E27FC236}">
                <a16:creationId xmlns:a16="http://schemas.microsoft.com/office/drawing/2014/main" xmlns="" id="{5B7AAA9C-5099-49F9-9CBA-1C3479394A8F}"/>
              </a:ext>
            </a:extLst>
          </p:cNvPr>
          <p:cNvCxnSpPr>
            <a:endCxn id="24" idx="0"/>
          </p:cNvCxnSpPr>
          <p:nvPr/>
        </p:nvCxnSpPr>
        <p:spPr>
          <a:xfrm>
            <a:off x="3806666" y="5008515"/>
            <a:ext cx="6106" cy="865822"/>
          </a:xfrm>
          <a:prstGeom prst="line">
            <a:avLst/>
          </a:prstGeom>
          <a:ln w="190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Прямая соединительная линия 51">
            <a:extLst>
              <a:ext uri="{FF2B5EF4-FFF2-40B4-BE49-F238E27FC236}">
                <a16:creationId xmlns:a16="http://schemas.microsoft.com/office/drawing/2014/main" xmlns="" id="{ACA43DE9-369A-4C18-97D7-EE3ADF518196}"/>
              </a:ext>
            </a:extLst>
          </p:cNvPr>
          <p:cNvCxnSpPr>
            <a:endCxn id="24" idx="0"/>
          </p:cNvCxnSpPr>
          <p:nvPr/>
        </p:nvCxnSpPr>
        <p:spPr>
          <a:xfrm>
            <a:off x="2321808" y="5004706"/>
            <a:ext cx="1490964" cy="869631"/>
          </a:xfrm>
          <a:prstGeom prst="line">
            <a:avLst/>
          </a:prstGeom>
          <a:ln w="190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Прямая соединительная линия 54">
            <a:extLst>
              <a:ext uri="{FF2B5EF4-FFF2-40B4-BE49-F238E27FC236}">
                <a16:creationId xmlns:a16="http://schemas.microsoft.com/office/drawing/2014/main" xmlns="" id="{66D78370-ABCA-4A47-8127-AC9E2468536D}"/>
              </a:ext>
            </a:extLst>
          </p:cNvPr>
          <p:cNvCxnSpPr/>
          <p:nvPr/>
        </p:nvCxnSpPr>
        <p:spPr>
          <a:xfrm flipH="1">
            <a:off x="1546141" y="5034350"/>
            <a:ext cx="2277941" cy="839985"/>
          </a:xfrm>
          <a:prstGeom prst="line">
            <a:avLst/>
          </a:prstGeom>
          <a:ln w="190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Прямая соединительная линия 55">
            <a:extLst>
              <a:ext uri="{FF2B5EF4-FFF2-40B4-BE49-F238E27FC236}">
                <a16:creationId xmlns:a16="http://schemas.microsoft.com/office/drawing/2014/main" xmlns="" id="{96B35137-CB9A-4C36-A9A7-4022F0B3B44F}"/>
              </a:ext>
            </a:extLst>
          </p:cNvPr>
          <p:cNvCxnSpPr>
            <a:endCxn id="24" idx="0"/>
          </p:cNvCxnSpPr>
          <p:nvPr/>
        </p:nvCxnSpPr>
        <p:spPr>
          <a:xfrm flipH="1">
            <a:off x="3812772" y="4980847"/>
            <a:ext cx="1259124" cy="893490"/>
          </a:xfrm>
          <a:prstGeom prst="line">
            <a:avLst/>
          </a:prstGeom>
          <a:ln w="190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Прямая соединительная линия 56">
            <a:extLst>
              <a:ext uri="{FF2B5EF4-FFF2-40B4-BE49-F238E27FC236}">
                <a16:creationId xmlns:a16="http://schemas.microsoft.com/office/drawing/2014/main" xmlns="" id="{5C8C3558-25D7-4B46-9BE3-129437E4B4B1}"/>
              </a:ext>
            </a:extLst>
          </p:cNvPr>
          <p:cNvCxnSpPr>
            <a:endCxn id="23" idx="0"/>
          </p:cNvCxnSpPr>
          <p:nvPr/>
        </p:nvCxnSpPr>
        <p:spPr>
          <a:xfrm flipH="1">
            <a:off x="1542159" y="5007769"/>
            <a:ext cx="3516112" cy="866240"/>
          </a:xfrm>
          <a:prstGeom prst="line">
            <a:avLst/>
          </a:prstGeom>
          <a:ln w="190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Прямая соединительная линия 75">
            <a:extLst>
              <a:ext uri="{FF2B5EF4-FFF2-40B4-BE49-F238E27FC236}">
                <a16:creationId xmlns:a16="http://schemas.microsoft.com/office/drawing/2014/main" xmlns="" id="{7E4C2068-8AFF-410B-9CF2-9E6E8C1971A0}"/>
              </a:ext>
            </a:extLst>
          </p:cNvPr>
          <p:cNvCxnSpPr>
            <a:endCxn id="25" idx="0"/>
          </p:cNvCxnSpPr>
          <p:nvPr/>
        </p:nvCxnSpPr>
        <p:spPr>
          <a:xfrm>
            <a:off x="5004376" y="4950181"/>
            <a:ext cx="1301003" cy="927005"/>
          </a:xfrm>
          <a:prstGeom prst="line">
            <a:avLst/>
          </a:prstGeom>
          <a:ln w="190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Прямая соединительная линия 76">
            <a:extLst>
              <a:ext uri="{FF2B5EF4-FFF2-40B4-BE49-F238E27FC236}">
                <a16:creationId xmlns:a16="http://schemas.microsoft.com/office/drawing/2014/main" xmlns="" id="{1E800A86-5120-40BC-9354-EDEC15C1FB51}"/>
              </a:ext>
            </a:extLst>
          </p:cNvPr>
          <p:cNvCxnSpPr>
            <a:endCxn id="25" idx="0"/>
          </p:cNvCxnSpPr>
          <p:nvPr/>
        </p:nvCxnSpPr>
        <p:spPr>
          <a:xfrm>
            <a:off x="3775520" y="4981184"/>
            <a:ext cx="2529859" cy="896002"/>
          </a:xfrm>
          <a:prstGeom prst="line">
            <a:avLst/>
          </a:prstGeom>
          <a:ln w="190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Прямая соединительная линия 77">
            <a:extLst>
              <a:ext uri="{FF2B5EF4-FFF2-40B4-BE49-F238E27FC236}">
                <a16:creationId xmlns:a16="http://schemas.microsoft.com/office/drawing/2014/main" xmlns="" id="{F1966421-2939-453A-9762-53C1C6DCD509}"/>
              </a:ext>
            </a:extLst>
          </p:cNvPr>
          <p:cNvCxnSpPr>
            <a:endCxn id="25" idx="0"/>
          </p:cNvCxnSpPr>
          <p:nvPr/>
        </p:nvCxnSpPr>
        <p:spPr>
          <a:xfrm>
            <a:off x="2333753" y="4963525"/>
            <a:ext cx="3971626" cy="913661"/>
          </a:xfrm>
          <a:prstGeom prst="line">
            <a:avLst/>
          </a:prstGeom>
          <a:ln w="190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8" name="Скругленный прямоугольник 73">
            <a:extLst>
              <a:ext uri="{FF2B5EF4-FFF2-40B4-BE49-F238E27FC236}">
                <a16:creationId xmlns:a16="http://schemas.microsoft.com/office/drawing/2014/main" xmlns="" id="{BCBC074B-A08F-487E-BB90-C20C150DE096}"/>
              </a:ext>
            </a:extLst>
          </p:cNvPr>
          <p:cNvSpPr/>
          <p:nvPr/>
        </p:nvSpPr>
        <p:spPr>
          <a:xfrm>
            <a:off x="8018674" y="2739546"/>
            <a:ext cx="2570223" cy="754326"/>
          </a:xfrm>
          <a:prstGeom prst="roundRect">
            <a:avLst/>
          </a:prstGeom>
          <a:solidFill>
            <a:schemeClr val="accent4">
              <a:lumMod val="20000"/>
              <a:lumOff val="80000"/>
            </a:schemeClr>
          </a:solidFill>
          <a:ln w="19050">
            <a:solidFill>
              <a:srgbClr val="027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5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699">
            <a:extLst>
              <a:ext uri="{FF2B5EF4-FFF2-40B4-BE49-F238E27FC236}">
                <a16:creationId xmlns:a16="http://schemas.microsoft.com/office/drawing/2014/main" xmlns="" id="{9561F47F-E4F0-4915-8837-8D0A840BFFB2}"/>
              </a:ext>
            </a:extLst>
          </p:cNvPr>
          <p:cNvSpPr/>
          <p:nvPr/>
        </p:nvSpPr>
        <p:spPr>
          <a:xfrm>
            <a:off x="8036043" y="2702953"/>
            <a:ext cx="2569171" cy="821453"/>
          </a:xfrm>
          <a:prstGeom prst="rect">
            <a:avLst/>
          </a:prstGeom>
        </p:spPr>
        <p:txBody>
          <a:bodyPr wrap="square"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 sz="1500" b="1" i="0" u="none" strike="noStrike" kern="1200" cap="none" spc="0" normalizeH="0" baseline="0" noProof="0" dirty="0">
                <a:solidFill>
                  <a:srgbClr val="548235"/>
                </a:solidFill>
                <a:highlight>
                  <a:srgbClr val="000000">
                    <a:alpha val="0"/>
                  </a:srgbClr>
                </a:highlight>
                <a:uLnTx/>
                <a:uFillTx/>
                <a:latin typeface="Calibri"/>
                <a:ea typeface="+mn-ea"/>
                <a:cs typeface="+mn-cs"/>
              </a:rPr>
              <a:t>Choosing the best scenario: highest NPV and lowest risk</a:t>
            </a:r>
            <a:endParaRPr kumimoji="0" lang="en-US" sz="1500" b="1" i="0" u="none" strike="noStrike" kern="1200" cap="none" spc="0" normalizeH="0" baseline="0" noProof="0" dirty="0">
              <a:ln>
                <a:noFill/>
              </a:ln>
              <a:solidFill>
                <a:schemeClr val="accent6">
                  <a:lumMod val="75000"/>
                </a:schemeClr>
              </a:solidFill>
              <a:effectLst/>
              <a:uLnTx/>
              <a:uFillTx/>
              <a:latin typeface="Calibri"/>
              <a:ea typeface="+mn-ea"/>
              <a:cs typeface="+mn-cs"/>
            </a:endParaRPr>
          </a:p>
        </p:txBody>
      </p:sp>
      <p:cxnSp>
        <p:nvCxnSpPr>
          <p:cNvPr id="43" name="Straight Arrow Connector 715">
            <a:extLst>
              <a:ext uri="{FF2B5EF4-FFF2-40B4-BE49-F238E27FC236}">
                <a16:creationId xmlns:a16="http://schemas.microsoft.com/office/drawing/2014/main" xmlns="" id="{122BD9F0-CCA7-4942-8CB2-F069A8CCF297}"/>
              </a:ext>
            </a:extLst>
          </p:cNvPr>
          <p:cNvCxnSpPr/>
          <p:nvPr/>
        </p:nvCxnSpPr>
        <p:spPr>
          <a:xfrm flipV="1">
            <a:off x="6481729" y="3553862"/>
            <a:ext cx="1399091" cy="961174"/>
          </a:xfrm>
          <a:prstGeom prst="straightConnector1">
            <a:avLst/>
          </a:prstGeom>
          <a:ln w="38100">
            <a:solidFill>
              <a:srgbClr val="5C799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722">
            <a:extLst>
              <a:ext uri="{FF2B5EF4-FFF2-40B4-BE49-F238E27FC236}">
                <a16:creationId xmlns:a16="http://schemas.microsoft.com/office/drawing/2014/main" xmlns="" id="{06C335A9-220E-4B91-9846-D9F081B0A527}"/>
              </a:ext>
            </a:extLst>
          </p:cNvPr>
          <p:cNvCxnSpPr/>
          <p:nvPr/>
        </p:nvCxnSpPr>
        <p:spPr>
          <a:xfrm>
            <a:off x="6151880" y="2972330"/>
            <a:ext cx="166484" cy="221299"/>
          </a:xfrm>
          <a:prstGeom prst="straightConnector1">
            <a:avLst/>
          </a:prstGeom>
          <a:ln w="38100">
            <a:solidFill>
              <a:srgbClr val="9E5F3C"/>
            </a:solidFill>
            <a:tailEnd type="triangle"/>
          </a:ln>
        </p:spPr>
        <p:style>
          <a:lnRef idx="1">
            <a:schemeClr val="accent1"/>
          </a:lnRef>
          <a:fillRef idx="0">
            <a:schemeClr val="accent1"/>
          </a:fillRef>
          <a:effectRef idx="0">
            <a:schemeClr val="accent1"/>
          </a:effectRef>
          <a:fontRef idx="minor">
            <a:schemeClr val="tx1"/>
          </a:fontRef>
        </p:style>
      </p:cxnSp>
      <p:pic>
        <p:nvPicPr>
          <p:cNvPr id="45" name="Picture 2" descr="Картинка не может быть отображена">
            <a:extLst>
              <a:ext uri="{FF2B5EF4-FFF2-40B4-BE49-F238E27FC236}">
                <a16:creationId xmlns:a16="http://schemas.microsoft.com/office/drawing/2014/main" xmlns="" id="{F94D7EEA-2182-4677-937B-70F46575F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167"/>
          <a:stretch>
            <a:fillRect/>
          </a:stretch>
        </p:blipFill>
        <p:spPr bwMode="auto">
          <a:xfrm>
            <a:off x="8101882" y="1264394"/>
            <a:ext cx="3959096" cy="138238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736">
            <a:extLst>
              <a:ext uri="{FF2B5EF4-FFF2-40B4-BE49-F238E27FC236}">
                <a16:creationId xmlns:a16="http://schemas.microsoft.com/office/drawing/2014/main" xmlns="" id="{9C9C25E3-0FA7-4F27-A223-8DC12209213E}"/>
              </a:ext>
            </a:extLst>
          </p:cNvPr>
          <p:cNvPicPr>
            <a:picLocks noChangeAspect="1"/>
          </p:cNvPicPr>
          <p:nvPr/>
        </p:nvPicPr>
        <p:blipFill>
          <a:blip r:embed="rId4"/>
          <a:srcRect l="5190" t="4387" r="29652"/>
          <a:stretch>
            <a:fillRect/>
          </a:stretch>
        </p:blipFill>
        <p:spPr>
          <a:xfrm>
            <a:off x="7880820" y="4371499"/>
            <a:ext cx="1817520" cy="2264006"/>
          </a:xfrm>
          <a:prstGeom prst="rect">
            <a:avLst/>
          </a:prstGeom>
        </p:spPr>
      </p:pic>
      <p:pic>
        <p:nvPicPr>
          <p:cNvPr id="47" name="Picture 737">
            <a:extLst>
              <a:ext uri="{FF2B5EF4-FFF2-40B4-BE49-F238E27FC236}">
                <a16:creationId xmlns:a16="http://schemas.microsoft.com/office/drawing/2014/main" xmlns="" id="{68EAD569-4558-470E-AF7F-DF2956C9054A}"/>
              </a:ext>
            </a:extLst>
          </p:cNvPr>
          <p:cNvPicPr>
            <a:picLocks noChangeAspect="1"/>
          </p:cNvPicPr>
          <p:nvPr/>
        </p:nvPicPr>
        <p:blipFill>
          <a:blip r:embed="rId5"/>
          <a:srcRect l="6806" t="13934" r="45616"/>
          <a:stretch>
            <a:fillRect/>
          </a:stretch>
        </p:blipFill>
        <p:spPr>
          <a:xfrm>
            <a:off x="9915565" y="4350905"/>
            <a:ext cx="2145413" cy="2319436"/>
          </a:xfrm>
          <a:prstGeom prst="rect">
            <a:avLst/>
          </a:prstGeom>
        </p:spPr>
      </p:pic>
      <p:cxnSp>
        <p:nvCxnSpPr>
          <p:cNvPr id="48" name="Straight Arrow Connector 741">
            <a:extLst>
              <a:ext uri="{FF2B5EF4-FFF2-40B4-BE49-F238E27FC236}">
                <a16:creationId xmlns:a16="http://schemas.microsoft.com/office/drawing/2014/main" xmlns="" id="{8CBBCB35-C9FB-46C9-AC01-2462B9A22F4D}"/>
              </a:ext>
            </a:extLst>
          </p:cNvPr>
          <p:cNvCxnSpPr/>
          <p:nvPr/>
        </p:nvCxnSpPr>
        <p:spPr>
          <a:xfrm flipH="1">
            <a:off x="11155924" y="2735519"/>
            <a:ext cx="0" cy="1201999"/>
          </a:xfrm>
          <a:prstGeom prst="straightConnector1">
            <a:avLst/>
          </a:prstGeom>
          <a:ln w="28575">
            <a:solidFill>
              <a:schemeClr val="accent3">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744">
            <a:extLst>
              <a:ext uri="{FF2B5EF4-FFF2-40B4-BE49-F238E27FC236}">
                <a16:creationId xmlns:a16="http://schemas.microsoft.com/office/drawing/2014/main" xmlns="" id="{131AE97C-F059-482D-AFC7-AC63CCBFD8F5}"/>
              </a:ext>
            </a:extLst>
          </p:cNvPr>
          <p:cNvCxnSpPr/>
          <p:nvPr/>
        </p:nvCxnSpPr>
        <p:spPr>
          <a:xfrm flipV="1">
            <a:off x="7209551" y="2300287"/>
            <a:ext cx="1303828" cy="893342"/>
          </a:xfrm>
          <a:prstGeom prst="straightConnector1">
            <a:avLst/>
          </a:prstGeom>
          <a:ln w="28575">
            <a:solidFill>
              <a:schemeClr val="accent3">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753">
            <a:extLst>
              <a:ext uri="{FF2B5EF4-FFF2-40B4-BE49-F238E27FC236}">
                <a16:creationId xmlns:a16="http://schemas.microsoft.com/office/drawing/2014/main" xmlns="" id="{908273C6-4A5C-4C67-A5AD-5A1E8C3A878B}"/>
              </a:ext>
            </a:extLst>
          </p:cNvPr>
          <p:cNvCxnSpPr/>
          <p:nvPr/>
        </p:nvCxnSpPr>
        <p:spPr>
          <a:xfrm>
            <a:off x="9295943" y="5510623"/>
            <a:ext cx="619622" cy="0"/>
          </a:xfrm>
          <a:prstGeom prst="straightConnector1">
            <a:avLst/>
          </a:prstGeom>
          <a:ln w="28575">
            <a:solidFill>
              <a:schemeClr val="accent3">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722">
            <a:extLst>
              <a:ext uri="{FF2B5EF4-FFF2-40B4-BE49-F238E27FC236}">
                <a16:creationId xmlns:a16="http://schemas.microsoft.com/office/drawing/2014/main" xmlns="" id="{123E941E-230D-40CA-B6CB-758EACE1CE9B}"/>
              </a:ext>
            </a:extLst>
          </p:cNvPr>
          <p:cNvCxnSpPr/>
          <p:nvPr/>
        </p:nvCxnSpPr>
        <p:spPr>
          <a:xfrm flipH="1">
            <a:off x="4501472" y="2938620"/>
            <a:ext cx="0" cy="255009"/>
          </a:xfrm>
          <a:prstGeom prst="straightConnector1">
            <a:avLst/>
          </a:prstGeom>
          <a:ln w="38100">
            <a:solidFill>
              <a:srgbClr val="9E5F3C"/>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722">
            <a:extLst>
              <a:ext uri="{FF2B5EF4-FFF2-40B4-BE49-F238E27FC236}">
                <a16:creationId xmlns:a16="http://schemas.microsoft.com/office/drawing/2014/main" xmlns="" id="{90C36081-2815-4520-B4A6-8BF8C4C4F422}"/>
              </a:ext>
            </a:extLst>
          </p:cNvPr>
          <p:cNvCxnSpPr/>
          <p:nvPr/>
        </p:nvCxnSpPr>
        <p:spPr>
          <a:xfrm flipH="1">
            <a:off x="3576061" y="2938620"/>
            <a:ext cx="0" cy="255009"/>
          </a:xfrm>
          <a:prstGeom prst="straightConnector1">
            <a:avLst/>
          </a:prstGeom>
          <a:ln w="38100">
            <a:solidFill>
              <a:srgbClr val="9E5F3C"/>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722">
            <a:extLst>
              <a:ext uri="{FF2B5EF4-FFF2-40B4-BE49-F238E27FC236}">
                <a16:creationId xmlns:a16="http://schemas.microsoft.com/office/drawing/2014/main" xmlns="" id="{02CB509E-6818-46C8-A9DB-E0BF2347DFA5}"/>
              </a:ext>
            </a:extLst>
          </p:cNvPr>
          <p:cNvCxnSpPr/>
          <p:nvPr/>
        </p:nvCxnSpPr>
        <p:spPr>
          <a:xfrm flipH="1">
            <a:off x="2092336" y="2965594"/>
            <a:ext cx="208710" cy="228035"/>
          </a:xfrm>
          <a:prstGeom prst="straightConnector1">
            <a:avLst/>
          </a:prstGeom>
          <a:ln w="38100">
            <a:solidFill>
              <a:srgbClr val="9E5F3C"/>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741">
            <a:extLst>
              <a:ext uri="{FF2B5EF4-FFF2-40B4-BE49-F238E27FC236}">
                <a16:creationId xmlns:a16="http://schemas.microsoft.com/office/drawing/2014/main" xmlns="" id="{C4305F3F-1A3A-44EE-ABDF-0EF538939EC8}"/>
              </a:ext>
            </a:extLst>
          </p:cNvPr>
          <p:cNvCxnSpPr/>
          <p:nvPr/>
        </p:nvCxnSpPr>
        <p:spPr>
          <a:xfrm flipH="1">
            <a:off x="9458291" y="3785406"/>
            <a:ext cx="0" cy="481520"/>
          </a:xfrm>
          <a:prstGeom prst="straightConnector1">
            <a:avLst/>
          </a:prstGeom>
          <a:ln w="28575">
            <a:solidFill>
              <a:schemeClr val="accent3">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5" name="Рисунок 54">
            <a:extLst>
              <a:ext uri="{FF2B5EF4-FFF2-40B4-BE49-F238E27FC236}">
                <a16:creationId xmlns:a16="http://schemas.microsoft.com/office/drawing/2014/main" xmlns="" id="{80728190-E988-4676-B065-93D194609DC4}"/>
              </a:ext>
            </a:extLst>
          </p:cNvPr>
          <p:cNvPicPr>
            <a:picLocks noChangeAspect="1"/>
          </p:cNvPicPr>
          <p:nvPr/>
        </p:nvPicPr>
        <p:blipFill>
          <a:blip r:embed="rId6" cstate="print">
            <a:extLst>
              <a:ext uri="{28A0092B-C50C-407E-A947-70E740481C1C}">
                <a14:useLocalDpi xmlns:a14="http://schemas.microsoft.com/office/drawing/2010/main" val="0"/>
              </a:ext>
            </a:extLst>
          </a:blip>
          <a:srcRect l="21288" t="18502" r="15657"/>
          <a:stretch>
            <a:fillRect/>
          </a:stretch>
        </p:blipFill>
        <p:spPr>
          <a:xfrm>
            <a:off x="465666" y="2210703"/>
            <a:ext cx="1267891" cy="815236"/>
          </a:xfrm>
          <a:prstGeom prst="rect">
            <a:avLst/>
          </a:prstGeom>
        </p:spPr>
      </p:pic>
      <p:sp>
        <p:nvSpPr>
          <p:cNvPr id="56" name="Скругленный прямоугольник 84">
            <a:extLst>
              <a:ext uri="{FF2B5EF4-FFF2-40B4-BE49-F238E27FC236}">
                <a16:creationId xmlns:a16="http://schemas.microsoft.com/office/drawing/2014/main" xmlns="" id="{27C18DA3-5053-47DB-992C-E95D1B2439B3}"/>
              </a:ext>
            </a:extLst>
          </p:cNvPr>
          <p:cNvSpPr/>
          <p:nvPr/>
        </p:nvSpPr>
        <p:spPr>
          <a:xfrm>
            <a:off x="473502" y="2231828"/>
            <a:ext cx="1260055" cy="794111"/>
          </a:xfrm>
          <a:prstGeom prst="roundRect">
            <a:avLst>
              <a:gd name="adj" fmla="val 9398"/>
            </a:avLst>
          </a:prstGeom>
          <a:noFill/>
          <a:ln w="19050">
            <a:solidFill>
              <a:srgbClr val="027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8" name="Прямая соединительная линия 54">
            <a:extLst>
              <a:ext uri="{FF2B5EF4-FFF2-40B4-BE49-F238E27FC236}">
                <a16:creationId xmlns:a16="http://schemas.microsoft.com/office/drawing/2014/main" xmlns="" id="{3131A406-7B84-4F24-922C-856DA2DC3175}"/>
              </a:ext>
            </a:extLst>
          </p:cNvPr>
          <p:cNvCxnSpPr/>
          <p:nvPr/>
        </p:nvCxnSpPr>
        <p:spPr>
          <a:xfrm flipH="1">
            <a:off x="4416438" y="3878317"/>
            <a:ext cx="0" cy="268067"/>
          </a:xfrm>
          <a:prstGeom prst="line">
            <a:avLst/>
          </a:prstGeom>
          <a:ln w="38100" cap="flat" cmpd="sng" algn="ctr">
            <a:solidFill>
              <a:schemeClr val="accent5">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9" name="TextBox 58">
            <a:extLst>
              <a:ext uri="{FF2B5EF4-FFF2-40B4-BE49-F238E27FC236}">
                <a16:creationId xmlns:a16="http://schemas.microsoft.com/office/drawing/2014/main" xmlns="" id="{3FF8A129-D709-40F4-A061-9BFFD1F19674}"/>
              </a:ext>
            </a:extLst>
          </p:cNvPr>
          <p:cNvSpPr txBox="1"/>
          <p:nvPr/>
        </p:nvSpPr>
        <p:spPr>
          <a:xfrm>
            <a:off x="330652" y="5174693"/>
            <a:ext cx="1724941" cy="584775"/>
          </a:xfrm>
          <a:prstGeom prst="rect">
            <a:avLst/>
          </a:prstGeom>
          <a:noFill/>
        </p:spPr>
        <p:txBody>
          <a:bodyPr wrap="square">
            <a:noAutofit/>
          </a:bodyPr>
          <a:lstStyle/>
          <a:p>
            <a:pPr rtl="0"/>
            <a:r>
              <a:rPr kumimoji="0" lang="en" sz="1600" b="0" i="0" u="none" strike="noStrike" kern="1200" cap="none" spc="0" normalizeH="0" baseline="0" noProof="0">
                <a:solidFill>
                  <a:srgbClr val="174F26"/>
                </a:solidFill>
                <a:highlight>
                  <a:srgbClr val="000000">
                    <a:alpha val="0"/>
                  </a:srgbClr>
                </a:highlight>
                <a:uLnTx/>
                <a:uFillTx/>
                <a:latin typeface="Calibri"/>
                <a:ea typeface="+mn-ea"/>
                <a:cs typeface="+mn-cs"/>
              </a:rPr>
              <a:t>Responsive reserves</a:t>
            </a:r>
            <a:endParaRPr lang="ru-RU" sz="1600"/>
          </a:p>
        </p:txBody>
      </p:sp>
      <p:sp>
        <p:nvSpPr>
          <p:cNvPr id="60" name="TextBox 59">
            <a:extLst>
              <a:ext uri="{FF2B5EF4-FFF2-40B4-BE49-F238E27FC236}">
                <a16:creationId xmlns:a16="http://schemas.microsoft.com/office/drawing/2014/main" xmlns="" id="{85871CCD-7FD2-4177-A28E-F8B768AA9B9F}"/>
              </a:ext>
            </a:extLst>
          </p:cNvPr>
          <p:cNvSpPr txBox="1"/>
          <p:nvPr/>
        </p:nvSpPr>
        <p:spPr>
          <a:xfrm>
            <a:off x="7747798" y="4021058"/>
            <a:ext cx="1843515" cy="338554"/>
          </a:xfrm>
          <a:prstGeom prst="rect">
            <a:avLst/>
          </a:prstGeom>
          <a:noFill/>
        </p:spPr>
        <p:txBody>
          <a:bodyPr wrap="square">
            <a:noAutofit/>
          </a:bodyPr>
          <a:lstStyle/>
          <a:p>
            <a:pPr rtl="0"/>
            <a:r>
              <a:rPr kumimoji="0" lang="en" sz="1600" b="0" i="0" u="none" strike="noStrike" kern="1200" cap="none" spc="0" normalizeH="0" baseline="0" noProof="0">
                <a:solidFill>
                  <a:srgbClr val="174F26"/>
                </a:solidFill>
                <a:highlight>
                  <a:srgbClr val="000000">
                    <a:alpha val="0"/>
                  </a:srgbClr>
                </a:highlight>
                <a:uLnTx/>
                <a:uFillTx/>
                <a:latin typeface="Calibri"/>
                <a:ea typeface="+mn-ea"/>
                <a:cs typeface="+mn-cs"/>
              </a:rPr>
              <a:t>The team's actions </a:t>
            </a:r>
            <a:endParaRPr lang="ru-RU" sz="1600"/>
          </a:p>
        </p:txBody>
      </p:sp>
      <p:sp>
        <p:nvSpPr>
          <p:cNvPr id="61" name="TextBox 60">
            <a:extLst>
              <a:ext uri="{FF2B5EF4-FFF2-40B4-BE49-F238E27FC236}">
                <a16:creationId xmlns:a16="http://schemas.microsoft.com/office/drawing/2014/main" xmlns="" id="{298CC803-C701-406C-A5BC-2A9D01F9F5DA}"/>
              </a:ext>
            </a:extLst>
          </p:cNvPr>
          <p:cNvSpPr txBox="1"/>
          <p:nvPr/>
        </p:nvSpPr>
        <p:spPr>
          <a:xfrm>
            <a:off x="9915565" y="4020128"/>
            <a:ext cx="1415122" cy="338554"/>
          </a:xfrm>
          <a:prstGeom prst="rect">
            <a:avLst/>
          </a:prstGeom>
          <a:noFill/>
        </p:spPr>
        <p:txBody>
          <a:bodyPr wrap="square">
            <a:noAutofit/>
          </a:bodyPr>
          <a:lstStyle/>
          <a:p>
            <a:pPr rtl="0"/>
            <a:r>
              <a:rPr kumimoji="0" lang="en" sz="1600" b="0" i="0" u="none" strike="noStrike" kern="1200" cap="none" spc="0" normalizeH="0" baseline="0" noProof="0">
                <a:solidFill>
                  <a:srgbClr val="174F26"/>
                </a:solidFill>
                <a:highlight>
                  <a:srgbClr val="000000">
                    <a:alpha val="0"/>
                  </a:srgbClr>
                </a:highlight>
                <a:uLnTx/>
                <a:uFillTx/>
                <a:latin typeface="Calibri"/>
                <a:ea typeface="+mn-ea"/>
                <a:cs typeface="+mn-cs"/>
              </a:rPr>
              <a:t>Results   </a:t>
            </a:r>
            <a:endParaRPr lang="ru-RU" sz="1600"/>
          </a:p>
        </p:txBody>
      </p:sp>
      <p:sp>
        <p:nvSpPr>
          <p:cNvPr id="62" name="TextBox 61">
            <a:extLst>
              <a:ext uri="{FF2B5EF4-FFF2-40B4-BE49-F238E27FC236}">
                <a16:creationId xmlns:a16="http://schemas.microsoft.com/office/drawing/2014/main" xmlns="" id="{2900A1D2-1B10-42C6-AFF1-60996AA92F58}"/>
              </a:ext>
            </a:extLst>
          </p:cNvPr>
          <p:cNvSpPr txBox="1"/>
          <p:nvPr/>
        </p:nvSpPr>
        <p:spPr>
          <a:xfrm>
            <a:off x="8197681" y="1027643"/>
            <a:ext cx="3836211" cy="338554"/>
          </a:xfrm>
          <a:prstGeom prst="rect">
            <a:avLst/>
          </a:prstGeom>
          <a:noFill/>
        </p:spPr>
        <p:txBody>
          <a:bodyPr wrap="square">
            <a:noAutofit/>
          </a:bodyPr>
          <a:lstStyle/>
          <a:p>
            <a:pPr rtl="0"/>
            <a:r>
              <a:rPr kumimoji="0" lang="en" sz="1600" b="0" i="0" u="none" strike="noStrike" kern="1200" cap="none" spc="0" normalizeH="0" baseline="0" noProof="0">
                <a:solidFill>
                  <a:srgbClr val="174F26"/>
                </a:solidFill>
                <a:highlight>
                  <a:srgbClr val="000000">
                    <a:alpha val="0"/>
                  </a:srgbClr>
                </a:highlight>
                <a:uLnTx/>
                <a:uFillTx/>
                <a:latin typeface="Calibri"/>
                <a:ea typeface="+mn-ea"/>
                <a:cs typeface="+mn-cs"/>
              </a:rPr>
              <a:t>Production forecast for each scenario</a:t>
            </a:r>
            <a:endParaRPr lang="ru-RU" sz="1600"/>
          </a:p>
        </p:txBody>
      </p:sp>
      <p:sp>
        <p:nvSpPr>
          <p:cNvPr id="74" name="TextBox 73">
            <a:extLst>
              <a:ext uri="{FF2B5EF4-FFF2-40B4-BE49-F238E27FC236}">
                <a16:creationId xmlns:a16="http://schemas.microsoft.com/office/drawing/2014/main" xmlns="" id="{A5DF4B56-EC3F-4AA5-8BC9-3E78289AF4CE}"/>
              </a:ext>
            </a:extLst>
          </p:cNvPr>
          <p:cNvSpPr txBox="1"/>
          <p:nvPr/>
        </p:nvSpPr>
        <p:spPr>
          <a:xfrm>
            <a:off x="910839" y="1537502"/>
            <a:ext cx="6744877" cy="584775"/>
          </a:xfrm>
          <a:prstGeom prst="rect">
            <a:avLst/>
          </a:prstGeom>
          <a:noFill/>
        </p:spPr>
        <p:txBody>
          <a:bodyPr wrap="square">
            <a:noAutofit/>
          </a:bodyPr>
          <a:lstStyle/>
          <a:p>
            <a:pPr algn="ctr" rtl="0"/>
            <a:r>
              <a:rPr kumimoji="0" lang="en" sz="1600" b="0" i="0" u="none" strike="noStrike" kern="1200" cap="none" spc="0" normalizeH="0" baseline="0" noProof="0" dirty="0">
                <a:solidFill>
                  <a:srgbClr val="000000"/>
                </a:solidFill>
                <a:highlight>
                  <a:srgbClr val="000000">
                    <a:alpha val="0"/>
                  </a:srgbClr>
                </a:highlight>
                <a:uLnTx/>
                <a:uFillTx/>
                <a:latin typeface="Calibri"/>
              </a:rPr>
              <a:t>The primary goal of this process is to identify the FDP scenario with the highest NPV (NPV) using a multi-scenario approach. </a:t>
            </a:r>
            <a:endParaRPr lang="ru-RU" sz="1600" dirty="0"/>
          </a:p>
        </p:txBody>
      </p:sp>
      <p:sp>
        <p:nvSpPr>
          <p:cNvPr id="73" name="TextBox 72">
            <a:extLst>
              <a:ext uri="{FF2B5EF4-FFF2-40B4-BE49-F238E27FC236}">
                <a16:creationId xmlns:a16="http://schemas.microsoft.com/office/drawing/2014/main" xmlns="" id="{F6E92714-9694-FB1C-A95D-CFFB0E306A82}"/>
              </a:ext>
            </a:extLst>
          </p:cNvPr>
          <p:cNvSpPr txBox="1"/>
          <p:nvPr/>
        </p:nvSpPr>
        <p:spPr>
          <a:xfrm>
            <a:off x="317903" y="102181"/>
            <a:ext cx="7562917" cy="461665"/>
          </a:xfrm>
          <a:prstGeom prst="rect">
            <a:avLst/>
          </a:prstGeom>
          <a:noFill/>
        </p:spPr>
        <p:txBody>
          <a:bodyPr wrap="square">
            <a:noAutofit/>
          </a:bodyPr>
          <a:lstStyle/>
          <a:p>
            <a:pPr rtl="0"/>
            <a:r>
              <a:rPr lang="en" sz="2400" b="1" i="0" u="none" strike="noStrike">
                <a:solidFill>
                  <a:srgbClr val="3E3E40"/>
                </a:solidFill>
                <a:highlight>
                  <a:srgbClr val="000000">
                    <a:alpha val="0"/>
                  </a:srgbClr>
                </a:highlight>
                <a:latin typeface="Calibri"/>
                <a:ea typeface="+mj-ea"/>
                <a:cs typeface="+mj-cs"/>
              </a:rPr>
              <a:t>Multi-Scenario Field Development Planning</a:t>
            </a:r>
          </a:p>
        </p:txBody>
      </p:sp>
    </p:spTree>
    <p:extLst>
      <p:ext uri="{BB962C8B-B14F-4D97-AF65-F5344CB8AC3E}">
        <p14:creationId xmlns:p14="http://schemas.microsoft.com/office/powerpoint/2010/main" val="17266128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7983415" y="1990736"/>
            <a:ext cx="3640016" cy="3267064"/>
          </a:xfrm>
          <a:prstGeom prst="roundRect">
            <a:avLst>
              <a:gd name="adj" fmla="val 2187"/>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41" y="738298"/>
            <a:ext cx="7186773" cy="615336"/>
          </a:xfrm>
          <a:prstGeom prst="rect">
            <a:avLst/>
          </a:prstGeom>
        </p:spPr>
      </p:pic>
      <p:sp>
        <p:nvSpPr>
          <p:cNvPr id="3" name="Заголовок 2"/>
          <p:cNvSpPr>
            <a:spLocks noGrp="1"/>
          </p:cNvSpPr>
          <p:nvPr>
            <p:ph type="title"/>
          </p:nvPr>
        </p:nvSpPr>
        <p:spPr>
          <a:xfrm>
            <a:off x="2755329" y="803774"/>
            <a:ext cx="2414547" cy="501968"/>
          </a:xfrm>
        </p:spPr>
        <p:txBody>
          <a:bodyPr>
            <a:noAutofit/>
          </a:bodyPr>
          <a:lstStyle/>
          <a:p>
            <a:pPr rtl="0"/>
            <a:r>
              <a:rPr lang="en" sz="2400" b="0" i="0" u="none" strike="noStrike" dirty="0">
                <a:solidFill>
                  <a:srgbClr val="3E3E40"/>
                </a:solidFill>
                <a:highlight>
                  <a:srgbClr val="000000">
                    <a:alpha val="0"/>
                  </a:srgbClr>
                </a:highlight>
                <a:latin typeface="Calibri"/>
              </a:rPr>
              <a:t>Field Review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l="56667" t="34815" r="3437" b="21344"/>
          <a:stretch>
            <a:fillRect/>
          </a:stretch>
        </p:blipFill>
        <p:spPr bwMode="auto">
          <a:xfrm>
            <a:off x="518703" y="1802391"/>
            <a:ext cx="6731278" cy="4652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xmlns="" id="{9835FCB0-5779-4955-B6FE-D2BBDCDCB9DA}"/>
              </a:ext>
            </a:extLst>
          </p:cNvPr>
          <p:cNvSpPr txBox="1"/>
          <p:nvPr/>
        </p:nvSpPr>
        <p:spPr>
          <a:xfrm>
            <a:off x="8332088" y="2168924"/>
            <a:ext cx="2942670" cy="2921821"/>
          </a:xfrm>
          <a:prstGeom prst="rect">
            <a:avLst/>
          </a:prstGeom>
          <a:noFill/>
        </p:spPr>
        <p:txBody>
          <a:bodyPr wrap="square">
            <a:noAutofit/>
          </a:bodyPr>
          <a:lstStyle/>
          <a:p>
            <a:pPr rtl="0"/>
            <a:r>
              <a:rPr kumimoji="0" lang="en" sz="1600" b="0" i="0" u="none" strike="noStrike" kern="1200" cap="none" spc="0" normalizeH="0" baseline="0" noProof="0" dirty="0">
                <a:solidFill>
                  <a:srgbClr val="000000"/>
                </a:solidFill>
                <a:highlight>
                  <a:srgbClr val="000000">
                    <a:alpha val="0"/>
                  </a:srgbClr>
                </a:highlight>
                <a:uLnTx/>
                <a:uFillTx/>
                <a:latin typeface="Calibri"/>
              </a:rPr>
              <a:t>This multi-layer asset has 50 years of production history and currently has a high water cut</a:t>
            </a:r>
            <a:endParaRPr lang="en-US" sz="1600" dirty="0">
              <a:solidFill>
                <a:prstClr val="black"/>
              </a:solidFill>
            </a:endParaRPr>
          </a:p>
          <a:p>
            <a:endParaRPr lang="en-US" sz="1600" dirty="0">
              <a:solidFill>
                <a:prstClr val="black"/>
              </a:solidFill>
            </a:endParaRPr>
          </a:p>
          <a:p>
            <a:pPr rtl="0"/>
            <a:r>
              <a:rPr lang="en" sz="1600" b="0" i="0" u="none" strike="noStrike" dirty="0">
                <a:highlight>
                  <a:srgbClr val="000000">
                    <a:alpha val="0"/>
                  </a:srgbClr>
                </a:highlight>
                <a:latin typeface="Calibri"/>
              </a:rPr>
              <a:t>The most promising block was selected based on the results of a high-level block analysis, and the production history, adjusted to the results of cross-well surveillance for further multi-scenario calculations.</a:t>
            </a:r>
          </a:p>
        </p:txBody>
      </p:sp>
      <p:sp>
        <p:nvSpPr>
          <p:cNvPr id="9" name="TextBox 8">
            <a:extLst>
              <a:ext uri="{FF2B5EF4-FFF2-40B4-BE49-F238E27FC236}">
                <a16:creationId xmlns:a16="http://schemas.microsoft.com/office/drawing/2014/main" xmlns="" id="{7EAFE2B5-A8EA-67D0-74D6-191EC99ADDC4}"/>
              </a:ext>
            </a:extLst>
          </p:cNvPr>
          <p:cNvSpPr txBox="1"/>
          <p:nvPr/>
        </p:nvSpPr>
        <p:spPr>
          <a:xfrm>
            <a:off x="267107" y="73387"/>
            <a:ext cx="6888480" cy="461665"/>
          </a:xfrm>
          <a:prstGeom prst="rect">
            <a:avLst/>
          </a:prstGeom>
          <a:noFill/>
        </p:spPr>
        <p:txBody>
          <a:bodyPr wrap="square">
            <a:noAutofit/>
          </a:bodyPr>
          <a:lstStyle/>
          <a:p>
            <a:pPr marL="0" marR="0" lvl="0" indent="0" defTabSz="914400" rtl="0" eaLnBrk="1" fontAlgn="auto" latinLnBrk="0" hangingPunct="1">
              <a:lnSpc>
                <a:spcPct val="100000"/>
              </a:lnSpc>
              <a:spcBef>
                <a:spcPct val="0"/>
              </a:spcBef>
              <a:spcAft>
                <a:spcPct val="0"/>
              </a:spcAft>
              <a:buClrTx/>
              <a:buSzTx/>
              <a:buFontTx/>
              <a:buNone/>
              <a:defRPr/>
            </a:pPr>
            <a:r>
              <a:rPr lang="en" sz="2400" b="1" i="0" u="none" strike="noStrike">
                <a:solidFill>
                  <a:srgbClr val="3E3E40"/>
                </a:solidFill>
                <a:highlight>
                  <a:srgbClr val="000000">
                    <a:alpha val="0"/>
                  </a:srgbClr>
                </a:highlight>
                <a:latin typeface="Calibri"/>
                <a:ea typeface="+mj-ea"/>
                <a:cs typeface="+mj-cs"/>
              </a:rPr>
              <a:t>Example of implementation</a:t>
            </a:r>
          </a:p>
        </p:txBody>
      </p:sp>
      <p:sp>
        <p:nvSpPr>
          <p:cNvPr id="8" name="TextBox 7"/>
          <p:cNvSpPr txBox="1"/>
          <p:nvPr/>
        </p:nvSpPr>
        <p:spPr>
          <a:xfrm>
            <a:off x="11623431" y="6421098"/>
            <a:ext cx="263214" cy="276999"/>
          </a:xfrm>
          <a:prstGeom prst="rect">
            <a:avLst/>
          </a:prstGeom>
          <a:noFill/>
        </p:spPr>
        <p:txBody>
          <a:bodyPr wrap="none" rtlCol="0">
            <a:noAutofit/>
          </a:bodyPr>
          <a:lstStyle/>
          <a:p>
            <a:pPr rtl="0"/>
            <a:r>
              <a:rPr lang="en" sz="1200" b="0" i="0" u="none" strike="noStrike">
                <a:solidFill>
                  <a:srgbClr val="808080"/>
                </a:solidFill>
                <a:highlight>
                  <a:srgbClr val="000000">
                    <a:alpha val="0"/>
                  </a:srgbClr>
                </a:highlight>
                <a:latin typeface="Calibri"/>
              </a:rPr>
              <a:t>4</a:t>
            </a:r>
            <a:endParaRPr lang="ru-RU" sz="1200">
              <a:solidFill>
                <a:schemeClr val="bg1">
                  <a:lumMod val="50000"/>
                </a:schemeClr>
              </a:solidFill>
            </a:endParaRPr>
          </a:p>
        </p:txBody>
      </p:sp>
    </p:spTree>
    <p:extLst>
      <p:ext uri="{BB962C8B-B14F-4D97-AF65-F5344CB8AC3E}">
        <p14:creationId xmlns:p14="http://schemas.microsoft.com/office/powerpoint/2010/main" val="40596326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6827893" y="4162276"/>
            <a:ext cx="4725341" cy="1904416"/>
          </a:xfrm>
          <a:prstGeom prst="roundRect">
            <a:avLst>
              <a:gd name="adj" fmla="val 2187"/>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57618" t="17391" r="6288" b="27457"/>
          <a:stretch>
            <a:fillRect/>
          </a:stretch>
        </p:blipFill>
        <p:spPr bwMode="auto">
          <a:xfrm>
            <a:off x="328374" y="1274885"/>
            <a:ext cx="5467498" cy="469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xmlns="" id="{B21203D8-B790-499D-937B-5FC3CBCEF4A0}"/>
              </a:ext>
            </a:extLst>
          </p:cNvPr>
          <p:cNvSpPr txBox="1"/>
          <p:nvPr/>
        </p:nvSpPr>
        <p:spPr>
          <a:xfrm>
            <a:off x="7166233" y="4451016"/>
            <a:ext cx="4193571" cy="1323439"/>
          </a:xfrm>
          <a:prstGeom prst="rect">
            <a:avLst/>
          </a:prstGeom>
          <a:noFill/>
        </p:spPr>
        <p:txBody>
          <a:bodyPr wrap="square">
            <a:noAutofit/>
          </a:bodyPr>
          <a:lstStyle/>
          <a:p>
            <a:pPr rtl="0"/>
            <a:r>
              <a:rPr kumimoji="0" lang="en" sz="1600" b="0" i="0" u="none" strike="noStrike" kern="1200" cap="none" spc="0" normalizeH="0" baseline="0" noProof="0">
                <a:solidFill>
                  <a:srgbClr val="000000"/>
                </a:solidFill>
                <a:highlight>
                  <a:srgbClr val="000000">
                    <a:alpha val="0"/>
                  </a:srgbClr>
                </a:highlight>
                <a:uLnTx/>
                <a:uFillTx/>
                <a:latin typeface="Calibri"/>
              </a:rPr>
              <a:t>The model is adjusted to the results of petrophysical analysis of geological formation units, </a:t>
            </a:r>
            <a:r>
              <a:rPr lang="en" sz="1600">
                <a:solidFill>
                  <a:srgbClr val="000000"/>
                </a:solidFill>
                <a:highlight>
                  <a:srgbClr val="000000">
                    <a:alpha val="0"/>
                  </a:srgbClr>
                </a:highlight>
                <a:latin typeface="Calibri"/>
              </a:rPr>
              <a:t>the</a:t>
            </a:r>
            <a:r>
              <a:rPr kumimoji="0" lang="en" sz="1600" b="0" i="0" u="none" strike="noStrike" kern="1200" cap="none" spc="0" normalizeH="0" baseline="0" noProof="0">
                <a:solidFill>
                  <a:srgbClr val="000000"/>
                </a:solidFill>
                <a:highlight>
                  <a:srgbClr val="000000">
                    <a:alpha val="0"/>
                  </a:srgbClr>
                </a:highlight>
                <a:uLnTx/>
                <a:uFillTx/>
                <a:latin typeface="Calibri"/>
              </a:rPr>
              <a:t> production history is recalculated for each unit (A, B, and C) based on production logging results.</a:t>
            </a:r>
            <a:endParaRPr lang="ru-RU" sz="1600"/>
          </a:p>
        </p:txBody>
      </p:sp>
      <p:pic>
        <p:nvPicPr>
          <p:cNvPr id="5" name="Рисунок 4">
            <a:extLst>
              <a:ext uri="{FF2B5EF4-FFF2-40B4-BE49-F238E27FC236}">
                <a16:creationId xmlns:a16="http://schemas.microsoft.com/office/drawing/2014/main" xmlns="" id="{BB8513D4-4B81-46AC-9DE4-FDF273C8C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893" y="1274885"/>
            <a:ext cx="4725342" cy="2522335"/>
          </a:xfrm>
          <a:prstGeom prst="rect">
            <a:avLst/>
          </a:prstGeom>
          <a:ln w="25400">
            <a:solidFill>
              <a:srgbClr val="EDF7EE"/>
            </a:solidFill>
          </a:ln>
        </p:spPr>
      </p:pic>
      <p:sp>
        <p:nvSpPr>
          <p:cNvPr id="6" name="Заголовок 2">
            <a:extLst>
              <a:ext uri="{FF2B5EF4-FFF2-40B4-BE49-F238E27FC236}">
                <a16:creationId xmlns:a16="http://schemas.microsoft.com/office/drawing/2014/main" xmlns="" id="{F8CC7DB4-B06A-F824-DFA5-9DC449D7FD2D}"/>
              </a:ext>
            </a:extLst>
          </p:cNvPr>
          <p:cNvSpPr>
            <a:spLocks noGrp="1"/>
          </p:cNvSpPr>
          <p:nvPr>
            <p:ph type="title"/>
          </p:nvPr>
        </p:nvSpPr>
        <p:spPr>
          <a:xfrm>
            <a:off x="328374" y="77731"/>
            <a:ext cx="6766332" cy="501968"/>
          </a:xfrm>
        </p:spPr>
        <p:txBody>
          <a:bodyPr>
            <a:noAutofit/>
          </a:bodyPr>
          <a:lstStyle/>
          <a:p>
            <a:pPr rtl="0" fontAlgn="auto">
              <a:lnSpc>
                <a:spcPct val="100000"/>
              </a:lnSpc>
              <a:spcBef>
                <a:spcPct val="0"/>
              </a:spcBef>
              <a:spcAft>
                <a:spcPct val="0"/>
              </a:spcAft>
              <a:defRPr/>
            </a:pPr>
            <a:r>
              <a:rPr lang="en" sz="2400" b="1" i="0" u="none" strike="noStrike">
                <a:solidFill>
                  <a:srgbClr val="3E3E40"/>
                </a:solidFill>
                <a:highlight>
                  <a:srgbClr val="000000">
                    <a:alpha val="0"/>
                  </a:srgbClr>
                </a:highlight>
                <a:latin typeface="Calibri"/>
              </a:rPr>
              <a:t>Accounting for petrophysics and production logging</a:t>
            </a:r>
          </a:p>
        </p:txBody>
      </p:sp>
      <p:sp>
        <p:nvSpPr>
          <p:cNvPr id="8" name="TextBox 7"/>
          <p:cNvSpPr txBox="1"/>
          <p:nvPr/>
        </p:nvSpPr>
        <p:spPr>
          <a:xfrm>
            <a:off x="11623431" y="6421098"/>
            <a:ext cx="263214" cy="276999"/>
          </a:xfrm>
          <a:prstGeom prst="rect">
            <a:avLst/>
          </a:prstGeom>
          <a:noFill/>
        </p:spPr>
        <p:txBody>
          <a:bodyPr wrap="none" rtlCol="0">
            <a:noAutofit/>
          </a:bodyPr>
          <a:lstStyle/>
          <a:p>
            <a:pPr rtl="0"/>
            <a:r>
              <a:rPr lang="en" sz="1200" b="0" i="0" u="none" strike="noStrike">
                <a:solidFill>
                  <a:srgbClr val="808080"/>
                </a:solidFill>
                <a:highlight>
                  <a:srgbClr val="000000">
                    <a:alpha val="0"/>
                  </a:srgbClr>
                </a:highlight>
                <a:latin typeface="Calibri"/>
              </a:rPr>
              <a:t>5</a:t>
            </a:r>
            <a:endParaRPr lang="ru-RU" sz="1200">
              <a:solidFill>
                <a:schemeClr val="bg1">
                  <a:lumMod val="50000"/>
                </a:schemeClr>
              </a:solidFill>
            </a:endParaRPr>
          </a:p>
        </p:txBody>
      </p:sp>
    </p:spTree>
    <p:extLst>
      <p:ext uri="{BB962C8B-B14F-4D97-AF65-F5344CB8AC3E}">
        <p14:creationId xmlns:p14="http://schemas.microsoft.com/office/powerpoint/2010/main" val="36216008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Скругленный прямоугольник 15"/>
          <p:cNvSpPr/>
          <p:nvPr/>
        </p:nvSpPr>
        <p:spPr>
          <a:xfrm>
            <a:off x="7341577" y="2323948"/>
            <a:ext cx="4338976" cy="2292014"/>
          </a:xfrm>
          <a:prstGeom prst="roundRect">
            <a:avLst>
              <a:gd name="adj" fmla="val 2187"/>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l="53594" t="26388" r="4062" b="19159"/>
          <a:stretch>
            <a:fillRect/>
          </a:stretch>
        </p:blipFill>
        <p:spPr bwMode="auto">
          <a:xfrm>
            <a:off x="891532" y="1552291"/>
            <a:ext cx="5913716" cy="471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кругленный прямоугольник 5"/>
          <p:cNvSpPr/>
          <p:nvPr/>
        </p:nvSpPr>
        <p:spPr>
          <a:xfrm>
            <a:off x="1187723" y="1151185"/>
            <a:ext cx="2099388" cy="499188"/>
          </a:xfrm>
          <a:prstGeom prst="roundRect">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sp>
        <p:nvSpPr>
          <p:cNvPr id="3" name="TextBox 2">
            <a:extLst>
              <a:ext uri="{FF2B5EF4-FFF2-40B4-BE49-F238E27FC236}">
                <a16:creationId xmlns:a16="http://schemas.microsoft.com/office/drawing/2014/main" xmlns="" id="{484419AC-2F89-4A7F-914B-2F774F3B56E2}"/>
              </a:ext>
            </a:extLst>
          </p:cNvPr>
          <p:cNvSpPr txBox="1"/>
          <p:nvPr/>
        </p:nvSpPr>
        <p:spPr>
          <a:xfrm>
            <a:off x="7746024" y="2761263"/>
            <a:ext cx="3683975" cy="1323439"/>
          </a:xfrm>
          <a:prstGeom prst="rect">
            <a:avLst/>
          </a:prstGeom>
          <a:noFill/>
        </p:spPr>
        <p:txBody>
          <a:bodyPr wrap="square">
            <a:noAutofit/>
          </a:bodyPr>
          <a:lstStyle/>
          <a:p>
            <a:pPr rtl="0"/>
            <a:r>
              <a:rPr kumimoji="0" lang="en" sz="1600" b="0" i="0" u="none" strike="noStrike" kern="1200" cap="none" spc="0" normalizeH="0" baseline="0" noProof="0">
                <a:solidFill>
                  <a:srgbClr val="000000"/>
                </a:solidFill>
                <a:highlight>
                  <a:srgbClr val="000000">
                    <a:alpha val="0"/>
                  </a:srgbClr>
                </a:highlight>
                <a:uLnTx/>
                <a:uFillTx/>
                <a:latin typeface="Calibri"/>
              </a:rPr>
              <a:t>Current distribution of recoverable reserves in the main geological formation units A, B, and C based on reinterpretation of production logging, OH Logs, and petrophysics results</a:t>
            </a:r>
            <a:endParaRPr lang="ru-RU" sz="1600"/>
          </a:p>
        </p:txBody>
      </p:sp>
      <p:sp>
        <p:nvSpPr>
          <p:cNvPr id="2" name="TextBox 1"/>
          <p:cNvSpPr txBox="1"/>
          <p:nvPr/>
        </p:nvSpPr>
        <p:spPr>
          <a:xfrm>
            <a:off x="1548672" y="1242359"/>
            <a:ext cx="1935530" cy="307777"/>
          </a:xfrm>
          <a:prstGeom prst="rect">
            <a:avLst/>
          </a:prstGeom>
          <a:noFill/>
        </p:spPr>
        <p:txBody>
          <a:bodyPr wrap="square" rtlCol="0">
            <a:noAutofit/>
          </a:bodyPr>
          <a:lstStyle/>
          <a:p>
            <a:pPr rtl="0"/>
            <a:r>
              <a:rPr lang="en" sz="1400" b="0" i="0" u="none" strike="noStrike" kern="1200">
                <a:solidFill>
                  <a:srgbClr val="000000"/>
                </a:solidFill>
                <a:highlight>
                  <a:srgbClr val="000000">
                    <a:alpha val="0"/>
                  </a:srgbClr>
                </a:highlight>
                <a:latin typeface="Calibri"/>
                <a:ea typeface="+mn-ea"/>
                <a:cs typeface="+mn-cs"/>
              </a:rPr>
              <a:t>Before calibration</a:t>
            </a:r>
          </a:p>
        </p:txBody>
      </p:sp>
      <p:sp>
        <p:nvSpPr>
          <p:cNvPr id="9" name="Скругленный прямоугольник 8"/>
          <p:cNvSpPr/>
          <p:nvPr/>
        </p:nvSpPr>
        <p:spPr>
          <a:xfrm>
            <a:off x="4432156" y="1156119"/>
            <a:ext cx="2099388" cy="499188"/>
          </a:xfrm>
          <a:prstGeom prst="roundRect">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sp>
        <p:nvSpPr>
          <p:cNvPr id="10" name="TextBox 9"/>
          <p:cNvSpPr txBox="1"/>
          <p:nvPr/>
        </p:nvSpPr>
        <p:spPr>
          <a:xfrm>
            <a:off x="4702079" y="1247293"/>
            <a:ext cx="1935530" cy="307777"/>
          </a:xfrm>
          <a:prstGeom prst="rect">
            <a:avLst/>
          </a:prstGeom>
          <a:noFill/>
        </p:spPr>
        <p:txBody>
          <a:bodyPr wrap="square" rtlCol="0">
            <a:noAutofit/>
          </a:bodyPr>
          <a:lstStyle/>
          <a:p>
            <a:pPr rtl="0"/>
            <a:r>
              <a:rPr lang="en" sz="1400" b="0" i="0" u="none" strike="noStrike" kern="1200">
                <a:solidFill>
                  <a:srgbClr val="000000"/>
                </a:solidFill>
                <a:highlight>
                  <a:srgbClr val="000000">
                    <a:alpha val="0"/>
                  </a:srgbClr>
                </a:highlight>
                <a:latin typeface="Calibri"/>
                <a:ea typeface="+mn-ea"/>
                <a:cs typeface="+mn-cs"/>
              </a:rPr>
              <a:t>After calibration</a:t>
            </a:r>
          </a:p>
        </p:txBody>
      </p:sp>
      <p:sp>
        <p:nvSpPr>
          <p:cNvPr id="13" name="Заголовок 2">
            <a:extLst>
              <a:ext uri="{FF2B5EF4-FFF2-40B4-BE49-F238E27FC236}">
                <a16:creationId xmlns:a16="http://schemas.microsoft.com/office/drawing/2014/main" xmlns="" id="{E2FB0308-AFE8-0C2E-6F29-B57ACDD0AE7A}"/>
              </a:ext>
            </a:extLst>
          </p:cNvPr>
          <p:cNvSpPr>
            <a:spLocks noGrp="1"/>
          </p:cNvSpPr>
          <p:nvPr>
            <p:ph type="title"/>
          </p:nvPr>
        </p:nvSpPr>
        <p:spPr>
          <a:xfrm>
            <a:off x="317748" y="142625"/>
            <a:ext cx="6320444" cy="466502"/>
          </a:xfrm>
        </p:spPr>
        <p:txBody>
          <a:bodyPr>
            <a:noAutofit/>
          </a:bodyPr>
          <a:lstStyle/>
          <a:p>
            <a:pPr rtl="0"/>
            <a:r>
              <a:rPr lang="en" sz="2400" b="1" i="0" u="none" strike="noStrike">
                <a:solidFill>
                  <a:srgbClr val="3E3E40"/>
                </a:solidFill>
                <a:highlight>
                  <a:srgbClr val="000000">
                    <a:alpha val="0"/>
                  </a:srgbClr>
                </a:highlight>
                <a:latin typeface="Calibri"/>
              </a:rPr>
              <a:t>Current distribution of reserves</a:t>
            </a:r>
          </a:p>
        </p:txBody>
      </p:sp>
      <p:sp>
        <p:nvSpPr>
          <p:cNvPr id="11" name="TextBox 10"/>
          <p:cNvSpPr txBox="1"/>
          <p:nvPr/>
        </p:nvSpPr>
        <p:spPr>
          <a:xfrm>
            <a:off x="11623431" y="6421098"/>
            <a:ext cx="263214" cy="276999"/>
          </a:xfrm>
          <a:prstGeom prst="rect">
            <a:avLst/>
          </a:prstGeom>
          <a:noFill/>
        </p:spPr>
        <p:txBody>
          <a:bodyPr wrap="none" rtlCol="0">
            <a:noAutofit/>
          </a:bodyPr>
          <a:lstStyle/>
          <a:p>
            <a:pPr rtl="0"/>
            <a:r>
              <a:rPr lang="en" sz="1200" b="0" i="0" u="none" strike="noStrike">
                <a:solidFill>
                  <a:srgbClr val="808080"/>
                </a:solidFill>
                <a:highlight>
                  <a:srgbClr val="000000">
                    <a:alpha val="0"/>
                  </a:srgbClr>
                </a:highlight>
                <a:latin typeface="Calibri"/>
              </a:rPr>
              <a:t>6</a:t>
            </a:r>
            <a:endParaRPr lang="ru-RU" sz="1200">
              <a:solidFill>
                <a:schemeClr val="bg1">
                  <a:lumMod val="50000"/>
                </a:schemeClr>
              </a:solidFill>
            </a:endParaRPr>
          </a:p>
        </p:txBody>
      </p:sp>
    </p:spTree>
    <p:extLst>
      <p:ext uri="{BB962C8B-B14F-4D97-AF65-F5344CB8AC3E}">
        <p14:creationId xmlns:p14="http://schemas.microsoft.com/office/powerpoint/2010/main" val="32874909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53" y="1029459"/>
            <a:ext cx="6796078" cy="3982156"/>
          </a:xfrm>
          <a:prstGeom prst="rect">
            <a:avLst/>
          </a:prstGeom>
          <a:ln>
            <a:solidFill>
              <a:schemeClr val="bg2">
                <a:lumMod val="90000"/>
              </a:schemeClr>
            </a:solidFill>
          </a:ln>
        </p:spPr>
      </p:pic>
      <p:sp>
        <p:nvSpPr>
          <p:cNvPr id="6" name="TextBox 5">
            <a:extLst>
              <a:ext uri="{FF2B5EF4-FFF2-40B4-BE49-F238E27FC236}">
                <a16:creationId xmlns:a16="http://schemas.microsoft.com/office/drawing/2014/main" xmlns="" id="{4FFE8E8C-9B74-4B64-BF38-3BF79D93AA4C}"/>
              </a:ext>
            </a:extLst>
          </p:cNvPr>
          <p:cNvSpPr txBox="1"/>
          <p:nvPr/>
        </p:nvSpPr>
        <p:spPr>
          <a:xfrm>
            <a:off x="280237" y="94164"/>
            <a:ext cx="4756192" cy="461665"/>
          </a:xfrm>
          <a:prstGeom prst="rect">
            <a:avLst/>
          </a:prstGeom>
          <a:noFill/>
        </p:spPr>
        <p:txBody>
          <a:bodyPr wrap="square">
            <a:noAutofit/>
          </a:bodyPr>
          <a:lstStyle/>
          <a:p>
            <a:pPr rtl="0"/>
            <a:r>
              <a:rPr lang="en" sz="2400" b="1" i="0" u="none" strike="noStrike">
                <a:solidFill>
                  <a:srgbClr val="3E3E40"/>
                </a:solidFill>
                <a:highlight>
                  <a:srgbClr val="000000">
                    <a:alpha val="0"/>
                  </a:srgbClr>
                </a:highlight>
                <a:latin typeface="Calibri"/>
                <a:ea typeface="+mj-ea"/>
                <a:cs typeface="+mj-cs"/>
              </a:rPr>
              <a:t>PolyFlood features. KPI</a:t>
            </a:r>
            <a:endParaRPr lang="ru-RU" sz="2400" b="1">
              <a:solidFill>
                <a:srgbClr val="3E3E40"/>
              </a:solidFill>
              <a:latin typeface="Calibri"/>
              <a:ea typeface="+mj-ea"/>
              <a:cs typeface="+mj-cs"/>
            </a:endParaRPr>
          </a:p>
        </p:txBody>
      </p:sp>
      <p:sp>
        <p:nvSpPr>
          <p:cNvPr id="10" name="Скругленный прямоугольник 9"/>
          <p:cNvSpPr/>
          <p:nvPr/>
        </p:nvSpPr>
        <p:spPr>
          <a:xfrm>
            <a:off x="7455877" y="1029459"/>
            <a:ext cx="4338976" cy="4254718"/>
          </a:xfrm>
          <a:prstGeom prst="roundRect">
            <a:avLst>
              <a:gd name="adj" fmla="val 2187"/>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sp>
        <p:nvSpPr>
          <p:cNvPr id="2" name="TextBox 1"/>
          <p:cNvSpPr txBox="1"/>
          <p:nvPr/>
        </p:nvSpPr>
        <p:spPr>
          <a:xfrm>
            <a:off x="7834833" y="1241615"/>
            <a:ext cx="3639129" cy="4278094"/>
          </a:xfrm>
          <a:prstGeom prst="rect">
            <a:avLst/>
          </a:prstGeom>
          <a:noFill/>
        </p:spPr>
        <p:txBody>
          <a:bodyPr wrap="square" rtlCol="0">
            <a:noAutofit/>
          </a:bodyPr>
          <a:lstStyle/>
          <a:p>
            <a:pPr rtl="0"/>
            <a:r>
              <a:rPr lang="en" sz="1600" b="0" i="0" u="none" strike="noStrike" kern="1200">
                <a:solidFill>
                  <a:srgbClr val="000000"/>
                </a:solidFill>
                <a:highlight>
                  <a:srgbClr val="000000">
                    <a:alpha val="0"/>
                  </a:srgbClr>
                </a:highlight>
                <a:latin typeface="Calibri"/>
              </a:rPr>
              <a:t>An example of a high-level analysis of optimal FDP scenarios based on the 1D-proxy of a digital asset twin. </a:t>
            </a:r>
          </a:p>
          <a:p>
            <a:pPr rtl="0"/>
            <a:r>
              <a:rPr lang="en" sz="1600" b="0" i="0" u="none" strike="noStrike" kern="1200">
                <a:solidFill>
                  <a:srgbClr val="000000"/>
                </a:solidFill>
                <a:highlight>
                  <a:srgbClr val="000000">
                    <a:alpha val="0"/>
                  </a:srgbClr>
                </a:highlight>
                <a:latin typeface="Calibri"/>
              </a:rPr>
              <a:t/>
            </a:r>
            <a:br>
              <a:rPr lang="en" sz="1600" b="0" i="0" u="none" strike="noStrike" kern="1200">
                <a:solidFill>
                  <a:srgbClr val="000000"/>
                </a:solidFill>
                <a:highlight>
                  <a:srgbClr val="000000">
                    <a:alpha val="0"/>
                  </a:srgbClr>
                </a:highlight>
                <a:latin typeface="Calibri"/>
              </a:rPr>
            </a:br>
            <a:r>
              <a:rPr lang="en" sz="1600" b="0" i="0" u="none" strike="noStrike" kern="1200">
                <a:solidFill>
                  <a:srgbClr val="000000"/>
                </a:solidFill>
                <a:highlight>
                  <a:srgbClr val="000000">
                    <a:alpha val="0"/>
                  </a:srgbClr>
                </a:highlight>
                <a:latin typeface="Calibri"/>
              </a:rPr>
              <a:t>Multi-scenario express calculations are performed for a different number of wells with different completions, assuming a high sweep efficiency and constant reservoir pressure is maintained. </a:t>
            </a:r>
            <a:endParaRPr lang="ru-RU" sz="1600" b="0" i="0" kern="1200">
              <a:solidFill>
                <a:schemeClr val="tx1"/>
              </a:solidFill>
              <a:effectLst/>
            </a:endParaRPr>
          </a:p>
          <a:p>
            <a:endParaRPr lang="ru-RU" sz="1600" b="0" i="0" kern="1200">
              <a:solidFill>
                <a:schemeClr val="tx1"/>
              </a:solidFill>
              <a:effectLst/>
            </a:endParaRPr>
          </a:p>
          <a:p>
            <a:pPr rtl="0"/>
            <a:r>
              <a:rPr lang="en" sz="1600" b="0" i="0" u="none" strike="noStrike" kern="1200">
                <a:solidFill>
                  <a:srgbClr val="000000"/>
                </a:solidFill>
                <a:highlight>
                  <a:srgbClr val="000000">
                    <a:alpha val="0"/>
                  </a:srgbClr>
                </a:highlight>
                <a:latin typeface="Calibri"/>
              </a:rPr>
              <a:t>The optimal number of wells and their completion are chosen with the goal of maximizing the key economic parameters used to evaluate the efficiency of asset development - </a:t>
            </a:r>
            <a:r>
              <a:rPr lang="en" sz="1600" b="1" i="0" u="none" strike="noStrike">
                <a:solidFill>
                  <a:srgbClr val="3E3E40"/>
                </a:solidFill>
                <a:highlight>
                  <a:srgbClr val="000000">
                    <a:alpha val="0"/>
                  </a:srgbClr>
                </a:highlight>
                <a:latin typeface="Calibri"/>
                <a:ea typeface="+mj-ea"/>
                <a:cs typeface="+mj-cs"/>
              </a:rPr>
              <a:t>KPI</a:t>
            </a:r>
            <a:endParaRPr lang="ru-RU" sz="1600" b="0" i="0" kern="1200">
              <a:solidFill>
                <a:schemeClr val="tx1"/>
              </a:solidFill>
              <a:effectLst/>
            </a:endParaRPr>
          </a:p>
        </p:txBody>
      </p:sp>
      <p:sp>
        <p:nvSpPr>
          <p:cNvPr id="7" name="TextBox 6"/>
          <p:cNvSpPr txBox="1"/>
          <p:nvPr/>
        </p:nvSpPr>
        <p:spPr>
          <a:xfrm>
            <a:off x="11623431" y="6421098"/>
            <a:ext cx="263214" cy="276999"/>
          </a:xfrm>
          <a:prstGeom prst="rect">
            <a:avLst/>
          </a:prstGeom>
          <a:noFill/>
        </p:spPr>
        <p:txBody>
          <a:bodyPr wrap="none" rtlCol="0">
            <a:noAutofit/>
          </a:bodyPr>
          <a:lstStyle/>
          <a:p>
            <a:pPr rtl="0"/>
            <a:r>
              <a:rPr lang="en" sz="1200" b="0" i="0" u="none" strike="noStrike">
                <a:solidFill>
                  <a:srgbClr val="808080"/>
                </a:solidFill>
                <a:highlight>
                  <a:srgbClr val="000000">
                    <a:alpha val="0"/>
                  </a:srgbClr>
                </a:highlight>
                <a:latin typeface="Calibri"/>
              </a:rPr>
              <a:t>7</a:t>
            </a:r>
            <a:endParaRPr lang="ru-RU" sz="1200">
              <a:solidFill>
                <a:schemeClr val="bg1">
                  <a:lumMod val="50000"/>
                </a:schemeClr>
              </a:solidFill>
            </a:endParaRPr>
          </a:p>
        </p:txBody>
      </p:sp>
    </p:spTree>
    <p:extLst>
      <p:ext uri="{BB962C8B-B14F-4D97-AF65-F5344CB8AC3E}">
        <p14:creationId xmlns:p14="http://schemas.microsoft.com/office/powerpoint/2010/main" val="108410336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83" y="1330627"/>
            <a:ext cx="7212740" cy="4206948"/>
          </a:xfrm>
          <a:prstGeom prst="rect">
            <a:avLst/>
          </a:prstGeom>
          <a:ln>
            <a:solidFill>
              <a:schemeClr val="bg2">
                <a:lumMod val="90000"/>
              </a:schemeClr>
            </a:solidFill>
          </a:ln>
        </p:spPr>
      </p:pic>
      <p:sp>
        <p:nvSpPr>
          <p:cNvPr id="5" name="Прямоугольник 4">
            <a:extLst>
              <a:ext uri="{FF2B5EF4-FFF2-40B4-BE49-F238E27FC236}">
                <a16:creationId xmlns:a16="http://schemas.microsoft.com/office/drawing/2014/main" xmlns="" id="{6C658234-DAC8-463D-9F20-7AD87EE1CAD9}"/>
              </a:ext>
            </a:extLst>
          </p:cNvPr>
          <p:cNvSpPr/>
          <p:nvPr/>
        </p:nvSpPr>
        <p:spPr>
          <a:xfrm>
            <a:off x="1775745" y="6138041"/>
            <a:ext cx="830817" cy="18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sp>
        <p:nvSpPr>
          <p:cNvPr id="3" name="Заголовок 2"/>
          <p:cNvSpPr>
            <a:spLocks noGrp="1"/>
          </p:cNvSpPr>
          <p:nvPr>
            <p:ph type="title"/>
          </p:nvPr>
        </p:nvSpPr>
        <p:spPr>
          <a:xfrm>
            <a:off x="299194" y="57895"/>
            <a:ext cx="7895237" cy="501968"/>
          </a:xfrm>
        </p:spPr>
        <p:txBody>
          <a:bodyPr>
            <a:noAutofit/>
          </a:bodyPr>
          <a:lstStyle/>
          <a:p>
            <a:pPr rtl="0"/>
            <a:r>
              <a:rPr lang="en" sz="2400" b="1" i="0" u="none" strike="noStrike">
                <a:solidFill>
                  <a:srgbClr val="3E3E40"/>
                </a:solidFill>
                <a:highlight>
                  <a:srgbClr val="000000">
                    <a:alpha val="0"/>
                  </a:srgbClr>
                </a:highlight>
                <a:latin typeface="Calibri"/>
              </a:rPr>
              <a:t>PolyFlood features. Cash flow</a:t>
            </a:r>
          </a:p>
        </p:txBody>
      </p:sp>
      <p:sp>
        <p:nvSpPr>
          <p:cNvPr id="11" name="Скругленный прямоугольник 10"/>
          <p:cNvSpPr/>
          <p:nvPr/>
        </p:nvSpPr>
        <p:spPr>
          <a:xfrm>
            <a:off x="8071339" y="2286759"/>
            <a:ext cx="3714722" cy="1986302"/>
          </a:xfrm>
          <a:prstGeom prst="roundRect">
            <a:avLst>
              <a:gd name="adj" fmla="val 2187"/>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sp>
        <p:nvSpPr>
          <p:cNvPr id="7" name="TextBox 6"/>
          <p:cNvSpPr txBox="1"/>
          <p:nvPr/>
        </p:nvSpPr>
        <p:spPr>
          <a:xfrm>
            <a:off x="8624417" y="2618190"/>
            <a:ext cx="2990222" cy="1323439"/>
          </a:xfrm>
          <a:prstGeom prst="rect">
            <a:avLst/>
          </a:prstGeom>
          <a:noFill/>
        </p:spPr>
        <p:txBody>
          <a:bodyPr wrap="square" rtlCol="0">
            <a:noAutofit/>
          </a:bodyPr>
          <a:lstStyle/>
          <a:p>
            <a:pPr rtl="0"/>
            <a:r>
              <a:rPr lang="en" sz="1600" b="0" i="0" u="none" strike="noStrike" kern="1200">
                <a:solidFill>
                  <a:srgbClr val="000000"/>
                </a:solidFill>
                <a:highlight>
                  <a:srgbClr val="000000">
                    <a:alpha val="0"/>
                  </a:srgbClr>
                </a:highlight>
                <a:latin typeface="Calibri"/>
                <a:ea typeface="+mn-ea"/>
                <a:cs typeface="+mn-cs"/>
              </a:rPr>
              <a:t>Example of cash flow based on multivariate calculations performed in a 1D-proxy digital asset twin</a:t>
            </a:r>
          </a:p>
        </p:txBody>
      </p:sp>
      <p:sp>
        <p:nvSpPr>
          <p:cNvPr id="9" name="TextBox 8"/>
          <p:cNvSpPr txBox="1"/>
          <p:nvPr/>
        </p:nvSpPr>
        <p:spPr>
          <a:xfrm>
            <a:off x="11623431" y="6421098"/>
            <a:ext cx="263214" cy="276999"/>
          </a:xfrm>
          <a:prstGeom prst="rect">
            <a:avLst/>
          </a:prstGeom>
          <a:noFill/>
        </p:spPr>
        <p:txBody>
          <a:bodyPr wrap="none" rtlCol="0">
            <a:noAutofit/>
          </a:bodyPr>
          <a:lstStyle/>
          <a:p>
            <a:pPr rtl="0"/>
            <a:r>
              <a:rPr lang="en" sz="1200" b="0" i="0" u="none" strike="noStrike">
                <a:solidFill>
                  <a:srgbClr val="808080"/>
                </a:solidFill>
                <a:highlight>
                  <a:srgbClr val="000000">
                    <a:alpha val="0"/>
                  </a:srgbClr>
                </a:highlight>
                <a:latin typeface="Calibri"/>
              </a:rPr>
              <a:t>8</a:t>
            </a:r>
            <a:endParaRPr lang="ru-RU" sz="1200">
              <a:solidFill>
                <a:schemeClr val="bg1">
                  <a:lumMod val="50000"/>
                </a:schemeClr>
              </a:solidFill>
            </a:endParaRPr>
          </a:p>
        </p:txBody>
      </p:sp>
    </p:spTree>
    <p:extLst>
      <p:ext uri="{BB962C8B-B14F-4D97-AF65-F5344CB8AC3E}">
        <p14:creationId xmlns:p14="http://schemas.microsoft.com/office/powerpoint/2010/main" val="262779889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7725686" y="2527796"/>
            <a:ext cx="3714722" cy="1986302"/>
          </a:xfrm>
          <a:prstGeom prst="roundRect">
            <a:avLst>
              <a:gd name="adj" fmla="val 2187"/>
            </a:avLst>
          </a:prstGeom>
          <a:solidFill>
            <a:srgbClr val="EDF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ru-RU"/>
          </a:p>
        </p:txBody>
      </p:sp>
      <p:pic>
        <p:nvPicPr>
          <p:cNvPr id="5" name="Рисунок 4"/>
          <p:cNvPicPr/>
          <p:nvPr/>
        </p:nvPicPr>
        <p:blipFill>
          <a:blip r:embed="rId2">
            <a:extLst>
              <a:ext uri="{28A0092B-C50C-407E-A947-70E740481C1C}">
                <a14:useLocalDpi xmlns:a14="http://schemas.microsoft.com/office/drawing/2010/main" val="0"/>
              </a:ext>
            </a:extLst>
          </a:blip>
          <a:stretch>
            <a:fillRect/>
          </a:stretch>
        </p:blipFill>
        <p:spPr bwMode="auto">
          <a:xfrm>
            <a:off x="629421" y="1075618"/>
            <a:ext cx="6272541" cy="4963255"/>
          </a:xfrm>
          <a:prstGeom prst="rect">
            <a:avLst/>
          </a:prstGeom>
          <a:noFill/>
          <a:ln>
            <a:solidFill>
              <a:schemeClr val="bg2">
                <a:lumMod val="90000"/>
              </a:schemeClr>
            </a:solidFill>
          </a:ln>
        </p:spPr>
      </p:pic>
      <p:sp>
        <p:nvSpPr>
          <p:cNvPr id="6" name="Прямоугольник 5"/>
          <p:cNvSpPr/>
          <p:nvPr/>
        </p:nvSpPr>
        <p:spPr>
          <a:xfrm>
            <a:off x="7989827" y="3018636"/>
            <a:ext cx="3186440" cy="1077218"/>
          </a:xfrm>
          <a:prstGeom prst="rect">
            <a:avLst/>
          </a:prstGeom>
        </p:spPr>
        <p:txBody>
          <a:bodyPr wrap="square">
            <a:noAutofit/>
          </a:bodyPr>
          <a:lstStyle/>
          <a:p>
            <a:pPr rtl="0" hangingPunct="0"/>
            <a:r>
              <a:rPr lang="en" sz="1600" b="0" i="0" u="none" strike="noStrike" dirty="0">
                <a:highlight>
                  <a:srgbClr val="000000">
                    <a:alpha val="0"/>
                  </a:srgbClr>
                </a:highlight>
                <a:latin typeface="Calibri"/>
              </a:rPr>
              <a:t>Final report with a selected development scenario based on the results of 1D-proxy modelling</a:t>
            </a:r>
            <a:endParaRPr lang="ru-RU" sz="1600" b="1" dirty="0"/>
          </a:p>
        </p:txBody>
      </p:sp>
      <p:sp>
        <p:nvSpPr>
          <p:cNvPr id="7" name="Заголовок 2">
            <a:extLst>
              <a:ext uri="{FF2B5EF4-FFF2-40B4-BE49-F238E27FC236}">
                <a16:creationId xmlns:a16="http://schemas.microsoft.com/office/drawing/2014/main" xmlns="" id="{8091E164-0CF9-EDB9-7B16-8E82E5307973}"/>
              </a:ext>
            </a:extLst>
          </p:cNvPr>
          <p:cNvSpPr>
            <a:spLocks noGrp="1"/>
          </p:cNvSpPr>
          <p:nvPr>
            <p:ph type="title"/>
          </p:nvPr>
        </p:nvSpPr>
        <p:spPr>
          <a:xfrm>
            <a:off x="298807" y="126685"/>
            <a:ext cx="8465561" cy="501968"/>
          </a:xfrm>
        </p:spPr>
        <p:txBody>
          <a:bodyPr>
            <a:noAutofit/>
          </a:bodyPr>
          <a:lstStyle/>
          <a:p>
            <a:pPr rtl="0"/>
            <a:r>
              <a:rPr lang="en" sz="2400" b="1" i="0" u="none" strike="noStrike">
                <a:solidFill>
                  <a:srgbClr val="3E3E40"/>
                </a:solidFill>
                <a:highlight>
                  <a:srgbClr val="000000">
                    <a:alpha val="0"/>
                  </a:srgbClr>
                </a:highlight>
                <a:latin typeface="Calibri"/>
              </a:rPr>
              <a:t>PolyFlood features. Final report</a:t>
            </a:r>
          </a:p>
        </p:txBody>
      </p:sp>
      <p:sp>
        <p:nvSpPr>
          <p:cNvPr id="9" name="TextBox 8"/>
          <p:cNvSpPr txBox="1"/>
          <p:nvPr/>
        </p:nvSpPr>
        <p:spPr>
          <a:xfrm>
            <a:off x="11623431" y="6421098"/>
            <a:ext cx="263214" cy="276999"/>
          </a:xfrm>
          <a:prstGeom prst="rect">
            <a:avLst/>
          </a:prstGeom>
          <a:noFill/>
        </p:spPr>
        <p:txBody>
          <a:bodyPr wrap="none" rtlCol="0">
            <a:noAutofit/>
          </a:bodyPr>
          <a:lstStyle/>
          <a:p>
            <a:pPr rtl="0"/>
            <a:r>
              <a:rPr lang="en" sz="1200" b="0" i="0" u="none" strike="noStrike">
                <a:solidFill>
                  <a:srgbClr val="808080"/>
                </a:solidFill>
                <a:highlight>
                  <a:srgbClr val="000000">
                    <a:alpha val="0"/>
                  </a:srgbClr>
                </a:highlight>
                <a:latin typeface="Calibri"/>
              </a:rPr>
              <a:t>9</a:t>
            </a:r>
            <a:endParaRPr lang="ru-RU" sz="1200">
              <a:solidFill>
                <a:schemeClr val="bg1">
                  <a:lumMod val="50000"/>
                </a:schemeClr>
              </a:solidFill>
            </a:endParaRPr>
          </a:p>
        </p:txBody>
      </p:sp>
    </p:spTree>
    <p:extLst>
      <p:ext uri="{BB962C8B-B14F-4D97-AF65-F5344CB8AC3E}">
        <p14:creationId xmlns:p14="http://schemas.microsoft.com/office/powerpoint/2010/main" val="290727825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225.169"/>
  <p:tag name="AS_RELEASE_DATE" val="2020.03.14"/>
  <p:tag name="AS_TITLE" val="Aspose.Slides for .NET Standard 2.0"/>
  <p:tag name="AS_VERSION" val="20.3"/>
</p:tagLst>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168885</TotalTime>
  <Words>1179</Words>
  <Application>Microsoft Office PowerPoint</Application>
  <PresentationFormat>Широкоэкранный</PresentationFormat>
  <Paragraphs>294</Paragraphs>
  <Slides>22</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Calibri</vt:lpstr>
      <vt:lpstr>Calibri Light</vt:lpstr>
      <vt:lpstr>Times New Roman</vt:lpstr>
      <vt:lpstr>1_Тема Office</vt:lpstr>
      <vt:lpstr>Презентация PowerPoint</vt:lpstr>
      <vt:lpstr>Conventional approach to creating FDP using a dynamic model</vt:lpstr>
      <vt:lpstr>The goals of MSDP</vt:lpstr>
      <vt:lpstr>Field Review </vt:lpstr>
      <vt:lpstr>Accounting for petrophysics and production logging</vt:lpstr>
      <vt:lpstr>Current distribution of reserves</vt:lpstr>
      <vt:lpstr>Презентация PowerPoint</vt:lpstr>
      <vt:lpstr>PolyFlood features. Cash flow</vt:lpstr>
      <vt:lpstr>PolyFlood features. Final report</vt:lpstr>
      <vt:lpstr>Features of PolyPlan. 3D digital asset twin Drilling  </vt:lpstr>
      <vt:lpstr>Features of PolyPlan. 3D digital asset twin Optimization of production targets </vt:lpstr>
      <vt:lpstr>Features of PolyPlan. 3D digital asset twin Statistics for a specific development scenario </vt:lpstr>
      <vt:lpstr>Features of PolyPlan. 3D digital asset twin Modeling well surveillance</vt:lpstr>
      <vt:lpstr>Features of PolyPlan. 3D digital asset twin Distribution of reserves</vt:lpstr>
      <vt:lpstr>Features of PolyPlan. 3D digital asset twin Formation pressure distribution </vt:lpstr>
      <vt:lpstr>The development plan for block B18, adjusted by the digital asset twin. Drilling </vt:lpstr>
      <vt:lpstr>The development plan for block B18, adjusted by the digital asset twin. Water/gas shut-offs and production target optimization </vt:lpstr>
      <vt:lpstr>Презентация PowerPoint</vt:lpstr>
      <vt:lpstr>Презентация PowerPoint</vt:lpstr>
      <vt:lpstr>Презентация PowerPoint</vt:lpstr>
      <vt:lpstr>Conclusions </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Alya K. Yalbueva</cp:lastModifiedBy>
  <cp:revision>1706</cp:revision>
  <cp:lastPrinted>2020-12-23T12:22:50Z</cp:lastPrinted>
  <dcterms:created xsi:type="dcterms:W3CDTF">2016-12-09T10:22:58Z</dcterms:created>
  <dcterms:modified xsi:type="dcterms:W3CDTF">2022-07-01T11:25:10Z</dcterms:modified>
</cp:coreProperties>
</file>